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82" r:id="rId7"/>
    <p:sldId id="259" r:id="rId8"/>
    <p:sldId id="260" r:id="rId9"/>
    <p:sldId id="261" r:id="rId10"/>
    <p:sldId id="262" r:id="rId11"/>
    <p:sldId id="263" r:id="rId12"/>
    <p:sldId id="264" r:id="rId13"/>
    <p:sldId id="265" r:id="rId14"/>
    <p:sldId id="266" r:id="rId15"/>
    <p:sldId id="267" r:id="rId16"/>
    <p:sldId id="283"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x="12192000" cy="6858000"/>
  <p:notesSz cx="6858000" cy="9144000"/>
  <p:embeddedFontLst>
    <p:embeddedFont>
      <p:font typeface="Roboto" panose="02000000000000000000"/>
      <p:regular r:id="rId35"/>
      <p:bold r:id="rId36"/>
      <p: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313" userDrawn="1">
          <p15:clr>
            <a:srgbClr val="A4A3A4"/>
          </p15:clr>
        </p15:guide>
        <p15:guide id="2" orient="horz" pos="1638" userDrawn="1">
          <p15:clr>
            <a:srgbClr val="A4A3A4"/>
          </p15:clr>
        </p15:guide>
        <p15:guide id="3" orient="horz" pos="2908" userDrawn="1">
          <p15:clr>
            <a:srgbClr val="A4A3A4"/>
          </p15:clr>
        </p15:guide>
        <p15:guide id="4" orient="horz" pos="3702" userDrawn="1">
          <p15:clr>
            <a:srgbClr val="A4A3A4"/>
          </p15:clr>
        </p15:guide>
        <p15:guide id="5" pos="876" userDrawn="1">
          <p15:clr>
            <a:srgbClr val="A4A3A4"/>
          </p15:clr>
        </p15:guide>
        <p15:guide id="6" pos="284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orient="horz" pos="313"/>
        <p:guide orient="horz" pos="1638"/>
        <p:guide orient="horz" pos="2908"/>
        <p:guide orient="horz" pos="3702"/>
        <p:guide pos="876"/>
        <p:guide pos="2843"/>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3.fntdata"/><Relationship Id="rId36" Type="http://schemas.openxmlformats.org/officeDocument/2006/relationships/font" Target="fonts/font2.fntdata"/><Relationship Id="rId35" Type="http://schemas.openxmlformats.org/officeDocument/2006/relationships/font" Target="fonts/font1.fntdata"/><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txBox="1"/>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4" name="Google Shape;4;n"/>
          <p:cNvSpPr txBox="1"/>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5" name="Google Shape;5;n"/>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228600" algn="l" rtl="0">
              <a:spcBef>
                <a:spcPts val="0"/>
              </a:spcBef>
              <a:spcAft>
                <a:spcPts val="0"/>
              </a:spcAft>
              <a:buSzPts val="1400"/>
              <a:buNone/>
              <a:defRPr sz="12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228600" algn="l" rtl="0">
              <a:spcBef>
                <a:spcPts val="0"/>
              </a:spcBef>
              <a:spcAft>
                <a:spcPts val="0"/>
              </a:spcAft>
              <a:buSzPts val="1400"/>
              <a:buNone/>
              <a:defRPr sz="12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228600" algn="l" rtl="0">
              <a:spcBef>
                <a:spcPts val="0"/>
              </a:spcBef>
              <a:spcAft>
                <a:spcPts val="0"/>
              </a:spcAft>
              <a:buSzPts val="1400"/>
              <a:buNone/>
              <a:defRPr sz="12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228600" algn="l" rtl="0">
              <a:spcBef>
                <a:spcPts val="0"/>
              </a:spcBef>
              <a:spcAft>
                <a:spcPts val="0"/>
              </a:spcAft>
              <a:buSzPts val="1400"/>
              <a:buNone/>
              <a:defRPr sz="12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7" name="Google Shape;7;n"/>
          <p:cNvSpPr txBox="1"/>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8" name="Google Shape;8;n"/>
          <p:cNvSpPr txBox="1"/>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Roboto" panose="02000000000000000000"/>
                <a:ea typeface="Roboto" panose="02000000000000000000"/>
                <a:cs typeface="Roboto" panose="02000000000000000000"/>
                <a:sym typeface="Roboto" panose="02000000000000000000"/>
              </a:rPr>
            </a:fld>
            <a:endParaRPr sz="1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lockify.me/blog/productivity/procrastination-guide/" TargetMode="External"/><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investopedia.com/terms/1/80-20-rule.asp" TargetMode="External"/><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aymoapp.com/" TargetMode="External"/><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4" Type="http://schemas.openxmlformats.org/officeDocument/2006/relationships/hyperlink" Target="https://clockify.me/blog/productivity/eat-frog-technique/" TargetMode="External"/><Relationship Id="rId3" Type="http://schemas.openxmlformats.org/officeDocument/2006/relationships/hyperlink" Target="https://clockify.me/blog/productivity/eisenhower-matrix/" TargetMode="External"/><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lifehack.org/articles/lifestyle/60-small-ways-to-improve-your-life-in-the-next-100-days.html" TargetMode="External"/><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fastcompany.com/3050123/8-ways-to-improve-your-focus" TargetMode="Externa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7" name="Shape 97"/>
        <p:cNvGrpSpPr/>
        <p:nvPr/>
      </p:nvGrpSpPr>
      <p:grpSpPr>
        <a:xfrm>
          <a:off x="0" y="0"/>
          <a:ext cx="0" cy="0"/>
          <a:chOff x="0" y="0"/>
          <a:chExt cx="0" cy="0"/>
        </a:xfrm>
      </p:grpSpPr>
      <p:sp>
        <p:nvSpPr>
          <p:cNvPr id="98" name="Google Shape;98;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Roboto" panose="020000000000000000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p1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p1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0" lvl="0" indent="0" algn="l" rtl="0">
              <a:lnSpc>
                <a:spcPct val="115000"/>
              </a:lnSpc>
              <a:spcBef>
                <a:spcPts val="2000"/>
              </a:spcBef>
              <a:spcAft>
                <a:spcPts val="0"/>
              </a:spcAft>
              <a:buClr>
                <a:srgbClr val="5A6B7B"/>
              </a:buClr>
              <a:buSzPts val="1100"/>
              <a:buFont typeface="Roboto" panose="02000000000000000000"/>
              <a:buNone/>
            </a:pPr>
            <a:r>
              <a:rPr lang="en-GB" sz="1200" b="1">
                <a:solidFill>
                  <a:srgbClr val="5A6B7B"/>
                </a:solidFill>
                <a:latin typeface="Roboto" panose="02000000000000000000"/>
                <a:ea typeface="Roboto" panose="02000000000000000000"/>
                <a:cs typeface="Roboto" panose="02000000000000000000"/>
                <a:sym typeface="Roboto" panose="02000000000000000000"/>
              </a:rPr>
              <a:t>Single-tasking</a:t>
            </a:r>
            <a:r>
              <a:rPr lang="en-GB" sz="1200">
                <a:solidFill>
                  <a:srgbClr val="5A6B7B"/>
                </a:solidFill>
                <a:latin typeface="Roboto" panose="02000000000000000000"/>
                <a:ea typeface="Roboto" panose="02000000000000000000"/>
                <a:cs typeface="Roboto" panose="02000000000000000000"/>
                <a:sym typeface="Roboto" panose="02000000000000000000"/>
              </a:rPr>
              <a:t> — focusing on one task at a time helps you deliver quality end results much better than when you multitask.</a:t>
            </a:r>
            <a:endParaRPr sz="1200">
              <a:solidFill>
                <a:srgbClr val="5A6B7B"/>
              </a:solidFill>
              <a:latin typeface="Roboto" panose="02000000000000000000"/>
              <a:ea typeface="Roboto" panose="02000000000000000000"/>
              <a:cs typeface="Roboto" panose="02000000000000000000"/>
              <a:sym typeface="Roboto" panose="02000000000000000000"/>
            </a:endParaRPr>
          </a:p>
          <a:p>
            <a:pPr marL="0" marR="381000" lvl="0" indent="0" algn="l" rtl="0">
              <a:lnSpc>
                <a:spcPct val="115000"/>
              </a:lnSpc>
              <a:spcBef>
                <a:spcPts val="2000"/>
              </a:spcBef>
              <a:spcAft>
                <a:spcPts val="2000"/>
              </a:spcAft>
              <a:buClr>
                <a:schemeClr val="dk1"/>
              </a:buClr>
              <a:buSzPts val="1100"/>
              <a:buFont typeface="Roboto" panose="02000000000000000000"/>
              <a:buNone/>
            </a:pPr>
            <a:endParaRPr sz="1200">
              <a:solidFill>
                <a:srgbClr val="5A6B7B"/>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6" name="Shape 166"/>
        <p:cNvGrpSpPr/>
        <p:nvPr/>
      </p:nvGrpSpPr>
      <p:grpSpPr>
        <a:xfrm>
          <a:off x="0" y="0"/>
          <a:ext cx="0" cy="0"/>
          <a:chOff x="0" y="0"/>
          <a:chExt cx="0" cy="0"/>
        </a:xfrm>
      </p:grpSpPr>
      <p:sp>
        <p:nvSpPr>
          <p:cNvPr id="167" name="Google Shape;167;p1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 name="Google Shape;168;p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838200" marR="381000" lvl="0" indent="-304800" algn="l" rtl="0">
              <a:lnSpc>
                <a:spcPct val="115000"/>
              </a:lnSpc>
              <a:spcBef>
                <a:spcPts val="200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this little two-letter word will help you save more time for your own priorities.</a:t>
            </a:r>
            <a:endParaRPr sz="1200">
              <a:solidFill>
                <a:srgbClr val="5A6B7B"/>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3" name="Shape 173"/>
        <p:cNvGrpSpPr/>
        <p:nvPr/>
      </p:nvGrpSpPr>
      <p:grpSpPr>
        <a:xfrm>
          <a:off x="0" y="0"/>
          <a:ext cx="0" cy="0"/>
          <a:chOff x="0" y="0"/>
          <a:chExt cx="0" cy="0"/>
        </a:xfrm>
      </p:grpSpPr>
      <p:sp>
        <p:nvSpPr>
          <p:cNvPr id="174" name="Google Shape;174;p1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1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838200" marR="381000" lvl="0" indent="-304800" algn="l" rtl="0">
              <a:lnSpc>
                <a:spcPct val="115000"/>
              </a:lnSpc>
              <a:spcBef>
                <a:spcPts val="200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Investing time into the right tasks will ask for less effort, but bring better results. This is also known as the 20/80 rule, or the Pareto principle.</a:t>
            </a:r>
            <a:endParaRPr sz="1200">
              <a:solidFill>
                <a:srgbClr val="5A6B7B"/>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0" name="Shape 180"/>
        <p:cNvGrpSpPr/>
        <p:nvPr/>
      </p:nvGrpSpPr>
      <p:grpSpPr>
        <a:xfrm>
          <a:off x="0" y="0"/>
          <a:ext cx="0" cy="0"/>
          <a:chOff x="0" y="0"/>
          <a:chExt cx="0" cy="0"/>
        </a:xfrm>
      </p:grpSpPr>
      <p:sp>
        <p:nvSpPr>
          <p:cNvPr id="181" name="Google Shape;181;p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838200" marR="381000" lvl="0" indent="-304800" algn="l" rtl="0">
              <a:lnSpc>
                <a:spcPct val="115000"/>
              </a:lnSpc>
              <a:spcBef>
                <a:spcPts val="200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Identify the causes of </a:t>
            </a:r>
            <a:r>
              <a:rPr lang="en-GB" sz="1200">
                <a:solidFill>
                  <a:srgbClr val="03A9F4"/>
                </a:solidFill>
                <a:uFill>
                  <a:noFill/>
                </a:uFill>
                <a:latin typeface="Roboto" panose="02000000000000000000"/>
                <a:ea typeface="Roboto" panose="02000000000000000000"/>
                <a:cs typeface="Roboto" panose="02000000000000000000"/>
                <a:sym typeface="Roboto" panose="02000000000000000000"/>
                <a:hlinkClick r:id="rId3"/>
              </a:rPr>
              <a:t>your procrastination</a:t>
            </a:r>
            <a:r>
              <a:rPr lang="en-GB" sz="1200">
                <a:solidFill>
                  <a:srgbClr val="5A6B7B"/>
                </a:solidFill>
                <a:latin typeface="Roboto" panose="02000000000000000000"/>
                <a:ea typeface="Roboto" panose="02000000000000000000"/>
                <a:cs typeface="Roboto" panose="02000000000000000000"/>
                <a:sym typeface="Roboto" panose="02000000000000000000"/>
              </a:rPr>
              <a:t> and tackle them.</a:t>
            </a:r>
            <a:endParaRPr sz="1200">
              <a:solidFill>
                <a:srgbClr val="5A6B7B"/>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7" name="Shape 187"/>
        <p:cNvGrpSpPr/>
        <p:nvPr/>
      </p:nvGrpSpPr>
      <p:grpSpPr>
        <a:xfrm>
          <a:off x="0" y="0"/>
          <a:ext cx="0" cy="0"/>
          <a:chOff x="0" y="0"/>
          <a:chExt cx="0" cy="0"/>
        </a:xfrm>
      </p:grpSpPr>
      <p:sp>
        <p:nvSpPr>
          <p:cNvPr id="188" name="Google Shape;188;p1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9" name="Google Shape;189;p1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60000"/>
              </a:lnSpc>
              <a:spcBef>
                <a:spcPts val="0"/>
              </a:spcBef>
              <a:spcAft>
                <a:spcPts val="0"/>
              </a:spcAft>
              <a:buClr>
                <a:schemeClr val="dk1"/>
              </a:buClr>
              <a:buSzPts val="1100"/>
              <a:buFont typeface="Arial" panose="020B0604020202020204"/>
              <a:buNone/>
            </a:pPr>
            <a:r>
              <a:rPr lang="en-GB" sz="1200">
                <a:solidFill>
                  <a:srgbClr val="455A64"/>
                </a:solidFill>
                <a:latin typeface="Roboto" panose="02000000000000000000"/>
                <a:ea typeface="Roboto" panose="02000000000000000000"/>
                <a:cs typeface="Roboto" panose="02000000000000000000"/>
                <a:sym typeface="Roboto" panose="02000000000000000000"/>
              </a:rPr>
              <a:t>According to Italian economist Vilfredo Pareto and his </a:t>
            </a:r>
            <a:r>
              <a:rPr lang="en-GB" sz="1200">
                <a:solidFill>
                  <a:srgbClr val="03A9F4"/>
                </a:solidFill>
                <a:uFill>
                  <a:noFill/>
                </a:uFill>
                <a:latin typeface="Roboto" panose="02000000000000000000"/>
                <a:ea typeface="Roboto" panose="02000000000000000000"/>
                <a:cs typeface="Roboto" panose="02000000000000000000"/>
                <a:sym typeface="Roboto" panose="02000000000000000000"/>
                <a:hlinkClick r:id="rId3"/>
              </a:rPr>
              <a:t>Pareto principle</a:t>
            </a:r>
            <a:r>
              <a:rPr lang="en-GB" sz="1200">
                <a:solidFill>
                  <a:srgbClr val="455A64"/>
                </a:solidFill>
                <a:latin typeface="Roboto" panose="02000000000000000000"/>
                <a:ea typeface="Roboto" panose="02000000000000000000"/>
                <a:cs typeface="Roboto" panose="02000000000000000000"/>
                <a:sym typeface="Roboto" panose="02000000000000000000"/>
              </a:rPr>
              <a:t>, 80% of all problems result from 20% of all the causes.</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1200"/>
              </a:spcBef>
              <a:spcAft>
                <a:spcPts val="0"/>
              </a:spcAft>
              <a:buClr>
                <a:schemeClr val="dk1"/>
              </a:buClr>
              <a:buSzPts val="1100"/>
              <a:buFont typeface="Arial" panose="020B0604020202020204"/>
              <a:buNone/>
            </a:pPr>
            <a:r>
              <a:rPr lang="en-GB" sz="1200">
                <a:solidFill>
                  <a:srgbClr val="455A64"/>
                </a:solidFill>
                <a:latin typeface="Roboto" panose="02000000000000000000"/>
                <a:ea typeface="Roboto" panose="02000000000000000000"/>
                <a:cs typeface="Roboto" panose="02000000000000000000"/>
                <a:sym typeface="Roboto" panose="02000000000000000000"/>
              </a:rPr>
              <a:t>More precisely, the Pareto definition states that investing 20% of your efforts in the right place will help you achieve as much as 80% of your desired results.</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1200"/>
              </a:spcBef>
              <a:spcAft>
                <a:spcPts val="0"/>
              </a:spcAft>
              <a:buClr>
                <a:schemeClr val="dk1"/>
              </a:buClr>
              <a:buSzPts val="1100"/>
              <a:buFont typeface="Arial" panose="020B0604020202020204"/>
              <a:buNone/>
            </a:pPr>
            <a:r>
              <a:rPr lang="en-GB" sz="1200">
                <a:solidFill>
                  <a:srgbClr val="455A64"/>
                </a:solidFill>
                <a:latin typeface="Roboto" panose="02000000000000000000"/>
                <a:ea typeface="Roboto" panose="02000000000000000000"/>
                <a:cs typeface="Roboto" panose="02000000000000000000"/>
                <a:sym typeface="Roboto" panose="02000000000000000000"/>
              </a:rPr>
              <a:t>Here are some Pareto Principle examples, to help illustrate how it all works:</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120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80% of problems in your program come from 20% of all the currently reported bugs</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80% of all your sales come from 20% of your products</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76000"/>
              </a:lnSpc>
              <a:spcBef>
                <a:spcPts val="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80% of all your customers only use 20% of your app’s features</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1800"/>
              </a:spcBef>
              <a:spcAft>
                <a:spcPts val="0"/>
              </a:spcAft>
              <a:buClr>
                <a:schemeClr val="dk1"/>
              </a:buClr>
              <a:buSzPts val="1100"/>
              <a:buFont typeface="Arial" panose="020B0604020202020204"/>
              <a:buNone/>
            </a:pPr>
            <a:r>
              <a:rPr lang="en-GB" sz="1200">
                <a:solidFill>
                  <a:srgbClr val="455A64"/>
                </a:solidFill>
                <a:latin typeface="Roboto" panose="02000000000000000000"/>
                <a:ea typeface="Roboto" panose="02000000000000000000"/>
                <a:cs typeface="Roboto" panose="02000000000000000000"/>
                <a:sym typeface="Roboto" panose="02000000000000000000"/>
              </a:rPr>
              <a:t>In essence, you do less, but achieve more, which saves you time.</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1200"/>
              </a:spcBef>
              <a:spcAft>
                <a:spcPts val="0"/>
              </a:spcAft>
              <a:buClr>
                <a:schemeClr val="dk1"/>
              </a:buClr>
              <a:buSzPts val="1100"/>
              <a:buFont typeface="Arial" panose="020B0604020202020204"/>
              <a:buNone/>
            </a:pPr>
            <a:r>
              <a:rPr lang="en-GB" sz="1200">
                <a:solidFill>
                  <a:srgbClr val="455A64"/>
                </a:solidFill>
                <a:latin typeface="Roboto" panose="02000000000000000000"/>
                <a:ea typeface="Roboto" panose="02000000000000000000"/>
                <a:cs typeface="Roboto" panose="02000000000000000000"/>
                <a:sym typeface="Roboto" panose="02000000000000000000"/>
              </a:rPr>
              <a:t>Moreover, it brings a boost to your confidence — you’re not trying too hard, but you’re still successful.</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marR="381000" lvl="0" indent="0" algn="l" rtl="0">
              <a:lnSpc>
                <a:spcPct val="115000"/>
              </a:lnSpc>
              <a:spcBef>
                <a:spcPts val="2000"/>
              </a:spcBef>
              <a:spcAft>
                <a:spcPts val="2000"/>
              </a:spcAft>
              <a:buClr>
                <a:schemeClr val="dk1"/>
              </a:buClr>
              <a:buSzPts val="1100"/>
              <a:buFont typeface="Roboto" panose="02000000000000000000"/>
              <a:buNone/>
            </a:pPr>
            <a:endParaRPr sz="1200">
              <a:solidFill>
                <a:srgbClr val="5A6B7B"/>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4" name="Shape 194"/>
        <p:cNvGrpSpPr/>
        <p:nvPr/>
      </p:nvGrpSpPr>
      <p:grpSpPr>
        <a:xfrm>
          <a:off x="0" y="0"/>
          <a:ext cx="0" cy="0"/>
          <a:chOff x="0" y="0"/>
          <a:chExt cx="0" cy="0"/>
        </a:xfrm>
      </p:grpSpPr>
      <p:sp>
        <p:nvSpPr>
          <p:cNvPr id="195" name="Google Shape;195;p1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 name="Google Shape;196;p1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60000"/>
              </a:lnSpc>
              <a:spcBef>
                <a:spcPts val="0"/>
              </a:spcBef>
              <a:spcAft>
                <a:spcPts val="0"/>
              </a:spcAft>
              <a:buClr>
                <a:schemeClr val="dk1"/>
              </a:buClr>
              <a:buSzPts val="1100"/>
              <a:buFont typeface="Arial" panose="020B0604020202020204"/>
              <a:buNone/>
            </a:pPr>
            <a:r>
              <a:rPr lang="en-GB" sz="1200">
                <a:solidFill>
                  <a:srgbClr val="455A64"/>
                </a:solidFill>
                <a:latin typeface="Roboto" panose="02000000000000000000"/>
                <a:ea typeface="Roboto" panose="02000000000000000000"/>
                <a:cs typeface="Roboto" panose="02000000000000000000"/>
                <a:sym typeface="Roboto" panose="02000000000000000000"/>
              </a:rPr>
              <a:t>The use of the Pareto principle in time management is simple — you can work on select tasks first to do less but achieve a greater, more noticeable effect.</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1200"/>
              </a:spcBef>
              <a:spcAft>
                <a:spcPts val="0"/>
              </a:spcAft>
              <a:buClr>
                <a:schemeClr val="dk1"/>
              </a:buClr>
              <a:buSzPts val="1100"/>
              <a:buFont typeface="Arial" panose="020B0604020202020204"/>
              <a:buNone/>
            </a:pPr>
            <a:r>
              <a:rPr lang="en-GB" sz="1200">
                <a:solidFill>
                  <a:srgbClr val="455A64"/>
                </a:solidFill>
                <a:latin typeface="Roboto" panose="02000000000000000000"/>
                <a:ea typeface="Roboto" panose="02000000000000000000"/>
                <a:cs typeface="Roboto" panose="02000000000000000000"/>
                <a:sym typeface="Roboto" panose="02000000000000000000"/>
              </a:rPr>
              <a:t>If we take the above-mentioned examples into account and make them more concrete, here’s how the Pareto principle works:</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120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80% of problems in your program come from 20% of all the currently reported bugs. If you have 10 bugs and solve the right 2, you’ll up your program’s performance by 80%.</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80% of all your sales come from 20% of your products. It’s best that you don’t expand your manufacture to 20 different products, but instead focus on perfecting the 4 that sell the best.</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76000"/>
              </a:lnSpc>
              <a:spcBef>
                <a:spcPts val="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80% of all your customers only use 20% of your app’s features. Similar to the example above, you should focus first on streamlining your most popular features, and then consider expanding your functionalities.</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marR="381000" lvl="0" indent="0" algn="l" rtl="0">
              <a:lnSpc>
                <a:spcPct val="115000"/>
              </a:lnSpc>
              <a:spcBef>
                <a:spcPts val="2000"/>
              </a:spcBef>
              <a:spcAft>
                <a:spcPts val="2000"/>
              </a:spcAft>
              <a:buClr>
                <a:schemeClr val="dk1"/>
              </a:buClr>
              <a:buSzPts val="1100"/>
              <a:buFont typeface="Roboto" panose="02000000000000000000"/>
              <a:buNone/>
            </a:pPr>
            <a:endParaRPr sz="1200">
              <a:solidFill>
                <a:srgbClr val="455A64"/>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1" name="Shape 201"/>
        <p:cNvGrpSpPr/>
        <p:nvPr/>
      </p:nvGrpSpPr>
      <p:grpSpPr>
        <a:xfrm>
          <a:off x="0" y="0"/>
          <a:ext cx="0" cy="0"/>
          <a:chOff x="0" y="0"/>
          <a:chExt cx="0" cy="0"/>
        </a:xfrm>
      </p:grpSpPr>
      <p:sp>
        <p:nvSpPr>
          <p:cNvPr id="202" name="Google Shape;202;p1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3" name="Google Shape;203;p1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0" lvl="0" indent="0" algn="l" rtl="0">
              <a:lnSpc>
                <a:spcPct val="115000"/>
              </a:lnSpc>
              <a:spcBef>
                <a:spcPts val="2000"/>
              </a:spcBef>
              <a:spcAft>
                <a:spcPts val="2000"/>
              </a:spcAft>
              <a:buClr>
                <a:schemeClr val="dk1"/>
              </a:buClr>
              <a:buSzPts val="1100"/>
              <a:buFont typeface="Roboto" panose="02000000000000000000"/>
              <a:buNone/>
            </a:pPr>
            <a:endParaRPr sz="1200">
              <a:solidFill>
                <a:srgbClr val="455A64"/>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8" name="Shape 208"/>
        <p:cNvGrpSpPr/>
        <p:nvPr/>
      </p:nvGrpSpPr>
      <p:grpSpPr>
        <a:xfrm>
          <a:off x="0" y="0"/>
          <a:ext cx="0" cy="0"/>
          <a:chOff x="0" y="0"/>
          <a:chExt cx="0" cy="0"/>
        </a:xfrm>
      </p:grpSpPr>
      <p:sp>
        <p:nvSpPr>
          <p:cNvPr id="209" name="Google Shape;209;p1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p1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89000"/>
              </a:lnSpc>
              <a:spcBef>
                <a:spcPts val="0"/>
              </a:spcBef>
              <a:spcAft>
                <a:spcPts val="0"/>
              </a:spcAft>
              <a:buClr>
                <a:schemeClr val="dk1"/>
              </a:buClr>
              <a:buSzPts val="1100"/>
              <a:buFont typeface="Arial" panose="020B0604020202020204"/>
              <a:buNone/>
            </a:pPr>
            <a:r>
              <a:rPr lang="en-GB" sz="1350">
                <a:solidFill>
                  <a:srgbClr val="222222"/>
                </a:solidFill>
              </a:rPr>
              <a:t>Make a list of your goals for the week. Write down any goal you wish to achieve, whether it’s work-related or not. Then organize your work-related goals into large and small goals. For example, “looking up information for an article” is a small goal, while “writing the final draft of the article” is a big goal. “Figuring out the topic for a PowerPoint presentation” is a small goal. “Creating the PowerPoint” is a large goal. Basically, large goals will take up more of your time. Next, put an average time for completion next to each goal. This will help you organize your week.</a:t>
            </a:r>
            <a:endParaRPr sz="1350">
              <a:solidFill>
                <a:srgbClr val="222222"/>
              </a:solidFill>
            </a:endParaRPr>
          </a:p>
          <a:p>
            <a:pPr marL="0" marR="381000" lvl="0" indent="0" algn="l" rtl="0">
              <a:lnSpc>
                <a:spcPct val="115000"/>
              </a:lnSpc>
              <a:spcBef>
                <a:spcPts val="2000"/>
              </a:spcBef>
              <a:spcAft>
                <a:spcPts val="2000"/>
              </a:spcAft>
              <a:buClr>
                <a:schemeClr val="dk1"/>
              </a:buClr>
              <a:buSzPts val="1100"/>
              <a:buFont typeface="Roboto" panose="02000000000000000000"/>
              <a:buNone/>
            </a:pPr>
            <a:endParaRPr sz="1200">
              <a:solidFill>
                <a:srgbClr val="455A64"/>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5" name="Shape 215"/>
        <p:cNvGrpSpPr/>
        <p:nvPr/>
      </p:nvGrpSpPr>
      <p:grpSpPr>
        <a:xfrm>
          <a:off x="0" y="0"/>
          <a:ext cx="0" cy="0"/>
          <a:chOff x="0" y="0"/>
          <a:chExt cx="0" cy="0"/>
        </a:xfrm>
      </p:grpSpPr>
      <p:sp>
        <p:nvSpPr>
          <p:cNvPr id="216" name="Google Shape;216;p1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89000"/>
              </a:lnSpc>
              <a:spcBef>
                <a:spcPts val="0"/>
              </a:spcBef>
              <a:spcAft>
                <a:spcPts val="0"/>
              </a:spcAft>
              <a:buClr>
                <a:schemeClr val="dk1"/>
              </a:buClr>
              <a:buSzPts val="1100"/>
              <a:buFont typeface="Arial" panose="020B0604020202020204"/>
              <a:buNone/>
            </a:pPr>
            <a:r>
              <a:rPr lang="en-GB" sz="1350">
                <a:solidFill>
                  <a:srgbClr val="222222"/>
                </a:solidFill>
              </a:rPr>
              <a:t>Create a daily checklist so you can cross off the goals you’ve accomplished. A checklist will help with </a:t>
            </a:r>
            <a:r>
              <a:rPr lang="en-GB" sz="1350">
                <a:solidFill>
                  <a:srgbClr val="2F80ED"/>
                </a:solidFill>
                <a:uFill>
                  <a:noFill/>
                </a:uFill>
                <a:hlinkClick r:id="rId3"/>
              </a:rPr>
              <a:t>work management</a:t>
            </a:r>
            <a:r>
              <a:rPr lang="en-GB" sz="1350">
                <a:solidFill>
                  <a:srgbClr val="222222"/>
                </a:solidFill>
              </a:rPr>
              <a:t> and make you more productive. It will also feel good to cross off the goals you’ve achieved for the day, no matter how small. And that positive feeling will help you continue to work toward completing all of your goals.</a:t>
            </a:r>
            <a:endParaRPr sz="1350">
              <a:solidFill>
                <a:srgbClr val="222222"/>
              </a:solidFill>
            </a:endParaRPr>
          </a:p>
          <a:p>
            <a:pPr marL="0" marR="381000" lvl="0" indent="0" algn="l" rtl="0">
              <a:lnSpc>
                <a:spcPct val="115000"/>
              </a:lnSpc>
              <a:spcBef>
                <a:spcPts val="2000"/>
              </a:spcBef>
              <a:spcAft>
                <a:spcPts val="2000"/>
              </a:spcAft>
              <a:buClr>
                <a:schemeClr val="dk1"/>
              </a:buClr>
              <a:buSzPts val="1100"/>
              <a:buFont typeface="Roboto" panose="02000000000000000000"/>
              <a:buNone/>
            </a:pPr>
            <a:endParaRPr sz="1200">
              <a:solidFill>
                <a:srgbClr val="455A64"/>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2" name="Shape 222"/>
        <p:cNvGrpSpPr/>
        <p:nvPr/>
      </p:nvGrpSpPr>
      <p:grpSpPr>
        <a:xfrm>
          <a:off x="0" y="0"/>
          <a:ext cx="0" cy="0"/>
          <a:chOff x="0" y="0"/>
          <a:chExt cx="0" cy="0"/>
        </a:xfrm>
      </p:grpSpPr>
      <p:sp>
        <p:nvSpPr>
          <p:cNvPr id="223" name="Google Shape;223;p1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p1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0" lvl="0" indent="0" algn="l" rtl="0">
              <a:lnSpc>
                <a:spcPct val="115000"/>
              </a:lnSpc>
              <a:spcBef>
                <a:spcPts val="2000"/>
              </a:spcBef>
              <a:spcAft>
                <a:spcPts val="2000"/>
              </a:spcAft>
              <a:buClr>
                <a:schemeClr val="dk1"/>
              </a:buClr>
              <a:buSzPts val="1100"/>
              <a:buFont typeface="Roboto" panose="02000000000000000000"/>
              <a:buNone/>
            </a:pPr>
            <a:endParaRPr sz="1200">
              <a:solidFill>
                <a:srgbClr val="455A64"/>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4" name="Shape 104"/>
        <p:cNvGrpSpPr/>
        <p:nvPr/>
      </p:nvGrpSpPr>
      <p:grpSpPr>
        <a:xfrm>
          <a:off x="0" y="0"/>
          <a:ext cx="0" cy="0"/>
          <a:chOff x="0" y="0"/>
          <a:chExt cx="0" cy="0"/>
        </a:xfrm>
      </p:grpSpPr>
      <p:sp>
        <p:nvSpPr>
          <p:cNvPr id="105" name="Google Shape;105;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Roboto" panose="020000000000000000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9" name="Shape 229"/>
        <p:cNvGrpSpPr/>
        <p:nvPr/>
      </p:nvGrpSpPr>
      <p:grpSpPr>
        <a:xfrm>
          <a:off x="0" y="0"/>
          <a:ext cx="0" cy="0"/>
          <a:chOff x="0" y="0"/>
          <a:chExt cx="0" cy="0"/>
        </a:xfrm>
      </p:grpSpPr>
      <p:sp>
        <p:nvSpPr>
          <p:cNvPr id="230" name="Google Shape;230;p2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p2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89000"/>
              </a:lnSpc>
              <a:spcBef>
                <a:spcPts val="0"/>
              </a:spcBef>
              <a:spcAft>
                <a:spcPts val="0"/>
              </a:spcAft>
              <a:buClr>
                <a:schemeClr val="dk1"/>
              </a:buClr>
              <a:buSzPts val="1100"/>
              <a:buFont typeface="Arial" panose="020B0604020202020204"/>
              <a:buNone/>
            </a:pPr>
            <a:r>
              <a:rPr lang="en-GB" sz="1350">
                <a:solidFill>
                  <a:srgbClr val="222222"/>
                </a:solidFill>
              </a:rPr>
              <a:t>Remember to prioritize your goals. Larger goals that have to get done sooner are the ones you should be working on first. Sometimes people put off larger goals because they’re too intimidating. But the more you put them off, the more intimidating they’ll be. Try and break down your larger goals into three or more smaller goals and work on them consecutively. Psychologically, you’ll feel less stressed trying to complete three smaller goals versus one large goal.</a:t>
            </a:r>
            <a:endParaRPr sz="1350">
              <a:solidFill>
                <a:srgbClr val="222222"/>
              </a:solidFill>
            </a:endParaRPr>
          </a:p>
          <a:p>
            <a:pPr marL="0" marR="381000" lvl="0" indent="0" algn="l" rtl="0">
              <a:lnSpc>
                <a:spcPct val="115000"/>
              </a:lnSpc>
              <a:spcBef>
                <a:spcPts val="2000"/>
              </a:spcBef>
              <a:spcAft>
                <a:spcPts val="2000"/>
              </a:spcAft>
              <a:buClr>
                <a:schemeClr val="dk1"/>
              </a:buClr>
              <a:buSzPts val="1100"/>
              <a:buFont typeface="Roboto" panose="02000000000000000000"/>
              <a:buNone/>
            </a:pPr>
            <a:endParaRPr sz="1350">
              <a:solidFill>
                <a:srgbClr val="222222"/>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6" name="Shape 236"/>
        <p:cNvGrpSpPr/>
        <p:nvPr/>
      </p:nvGrpSpPr>
      <p:grpSpPr>
        <a:xfrm>
          <a:off x="0" y="0"/>
          <a:ext cx="0" cy="0"/>
          <a:chOff x="0" y="0"/>
          <a:chExt cx="0" cy="0"/>
        </a:xfrm>
      </p:grpSpPr>
      <p:sp>
        <p:nvSpPr>
          <p:cNvPr id="237" name="Google Shape;237;p2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2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60000"/>
              </a:lnSpc>
              <a:spcBef>
                <a:spcPts val="0"/>
              </a:spcBef>
              <a:spcAft>
                <a:spcPts val="0"/>
              </a:spcAft>
              <a:buClr>
                <a:schemeClr val="dk1"/>
              </a:buClr>
              <a:buSzPts val="1100"/>
              <a:buFont typeface="Arial" panose="020B0604020202020204"/>
              <a:buNone/>
            </a:pPr>
            <a:r>
              <a:rPr lang="en-GB" sz="1350">
                <a:solidFill>
                  <a:srgbClr val="455A64"/>
                </a:solidFill>
                <a:latin typeface="Roboto" panose="02000000000000000000"/>
                <a:ea typeface="Roboto" panose="02000000000000000000"/>
                <a:cs typeface="Roboto" panose="02000000000000000000"/>
                <a:sym typeface="Roboto" panose="02000000000000000000"/>
              </a:rPr>
              <a:t>When you have several tasks to do, but don’t know where to start, there’s only one thing you can do to make your time pay off the most — single out your priorities and make plans.</a:t>
            </a:r>
            <a:endParaRPr sz="135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1200"/>
              </a:spcBef>
              <a:spcAft>
                <a:spcPts val="1200"/>
              </a:spcAft>
              <a:buClr>
                <a:schemeClr val="dk1"/>
              </a:buClr>
              <a:buSzPts val="1100"/>
              <a:buFont typeface="Arial" panose="020B0604020202020204"/>
              <a:buNone/>
            </a:pPr>
            <a:r>
              <a:rPr lang="en-GB" sz="1350">
                <a:solidFill>
                  <a:srgbClr val="455A64"/>
                </a:solidFill>
                <a:latin typeface="Roboto" panose="02000000000000000000"/>
                <a:ea typeface="Roboto" panose="02000000000000000000"/>
                <a:cs typeface="Roboto" panose="02000000000000000000"/>
                <a:sym typeface="Roboto" panose="02000000000000000000"/>
              </a:rPr>
              <a:t>Planning and prioritizing involve deciding whether a task is important or not, and urgent or not. Naturally, you’ll work on important and urgent tasks first, and work your way down from there.</a:t>
            </a:r>
            <a:endParaRPr sz="1350">
              <a:solidFill>
                <a:srgbClr val="222222"/>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3" name="Shape 243"/>
        <p:cNvGrpSpPr/>
        <p:nvPr/>
      </p:nvGrpSpPr>
      <p:grpSpPr>
        <a:xfrm>
          <a:off x="0" y="0"/>
          <a:ext cx="0" cy="0"/>
          <a:chOff x="0" y="0"/>
          <a:chExt cx="0" cy="0"/>
        </a:xfrm>
      </p:grpSpPr>
      <p:sp>
        <p:nvSpPr>
          <p:cNvPr id="244" name="Google Shape;244;p2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60000"/>
              </a:lnSpc>
              <a:spcBef>
                <a:spcPts val="0"/>
              </a:spcBef>
              <a:spcAft>
                <a:spcPts val="0"/>
              </a:spcAft>
              <a:buClr>
                <a:srgbClr val="455A64"/>
              </a:buClr>
              <a:buSzPts val="1100"/>
              <a:buFont typeface="Roboto" panose="02000000000000000000"/>
              <a:buNone/>
            </a:pPr>
            <a:r>
              <a:rPr lang="en-GB" sz="1350">
                <a:solidFill>
                  <a:srgbClr val="455A64"/>
                </a:solidFill>
                <a:latin typeface="Roboto" panose="02000000000000000000"/>
                <a:ea typeface="Roboto" panose="02000000000000000000"/>
                <a:cs typeface="Roboto" panose="02000000000000000000"/>
                <a:sym typeface="Roboto" panose="02000000000000000000"/>
              </a:rPr>
              <a:t>There are 2 main ways for you can handle your prioritization — The Eisenhower Matrix and the “Eat that Frog” time management technique:</a:t>
            </a:r>
            <a:endParaRPr sz="135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84000"/>
              </a:lnSpc>
              <a:spcBef>
                <a:spcPts val="1200"/>
              </a:spcBef>
              <a:spcAft>
                <a:spcPts val="0"/>
              </a:spcAft>
              <a:buClr>
                <a:srgbClr val="3D4853"/>
              </a:buClr>
              <a:buSzPts val="1100"/>
              <a:buFont typeface="Roboto" panose="02000000000000000000"/>
              <a:buNone/>
            </a:pPr>
            <a:r>
              <a:rPr lang="en-GB">
                <a:solidFill>
                  <a:srgbClr val="3D4853"/>
                </a:solidFill>
                <a:latin typeface="Roboto" panose="02000000000000000000"/>
                <a:ea typeface="Roboto" panose="02000000000000000000"/>
                <a:cs typeface="Roboto" panose="02000000000000000000"/>
                <a:sym typeface="Roboto" panose="02000000000000000000"/>
              </a:rPr>
              <a:t>Prioritize via the Eisenhower Matrix</a:t>
            </a:r>
            <a:endParaRPr>
              <a:solidFill>
                <a:srgbClr val="3D4853"/>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200"/>
              </a:spcBef>
              <a:spcAft>
                <a:spcPts val="0"/>
              </a:spcAft>
              <a:buClr>
                <a:srgbClr val="03A9F4"/>
              </a:buClr>
              <a:buSzPts val="1100"/>
              <a:buFont typeface="Roboto" panose="02000000000000000000"/>
              <a:buNone/>
            </a:pPr>
            <a:r>
              <a:rPr lang="en-GB" sz="1350">
                <a:solidFill>
                  <a:srgbClr val="03A9F4"/>
                </a:solidFill>
                <a:uFill>
                  <a:noFill/>
                </a:uFill>
                <a:latin typeface="Roboto" panose="02000000000000000000"/>
                <a:ea typeface="Roboto" panose="02000000000000000000"/>
                <a:cs typeface="Roboto" panose="02000000000000000000"/>
                <a:sym typeface="Roboto" panose="02000000000000000000"/>
                <a:hlinkClick r:id="rId3"/>
              </a:rPr>
              <a:t>The Eisenhower Matrix</a:t>
            </a:r>
            <a:r>
              <a:rPr lang="en-GB" sz="1350">
                <a:solidFill>
                  <a:srgbClr val="455A64"/>
                </a:solidFill>
                <a:latin typeface="Roboto" panose="02000000000000000000"/>
                <a:ea typeface="Roboto" panose="02000000000000000000"/>
                <a:cs typeface="Roboto" panose="02000000000000000000"/>
                <a:sym typeface="Roboto" panose="02000000000000000000"/>
              </a:rPr>
              <a:t> is a prioritization technique that works on the following principle.</a:t>
            </a:r>
            <a:endParaRPr sz="135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1200"/>
              </a:spcBef>
              <a:spcAft>
                <a:spcPts val="0"/>
              </a:spcAft>
              <a:buClr>
                <a:srgbClr val="455A64"/>
              </a:buClr>
              <a:buSzPts val="1100"/>
              <a:buFont typeface="Roboto" panose="02000000000000000000"/>
              <a:buNone/>
            </a:pPr>
            <a:r>
              <a:rPr lang="en-GB" sz="1350">
                <a:solidFill>
                  <a:srgbClr val="455A64"/>
                </a:solidFill>
                <a:latin typeface="Roboto" panose="02000000000000000000"/>
                <a:ea typeface="Roboto" panose="02000000000000000000"/>
                <a:cs typeface="Roboto" panose="02000000000000000000"/>
                <a:sym typeface="Roboto" panose="02000000000000000000"/>
              </a:rPr>
              <a:t>First, you divide your tasks into 4 quadrants</a:t>
            </a:r>
            <a:endParaRPr sz="135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120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The 1st quadrant (important and urgent tasks) — these tasks are your top priority and should be handled immediately.</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The 2nd quadrant ( important, but not urgent tasks) — these tasks are important enough to be tackled next, but not urgent enough so that you make them your top priority.</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The 3rd quadrant ( urgent, but not important tasks)—they should be handled immediately, but as they’re not important, you should delegate them to colleagues.</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76000"/>
              </a:lnSpc>
              <a:spcBef>
                <a:spcPts val="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The 4th quadrant (neither important nor urgent tasks) — you should eliminate them from your to-do list.</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84000"/>
              </a:lnSpc>
              <a:spcBef>
                <a:spcPts val="1800"/>
              </a:spcBef>
              <a:spcAft>
                <a:spcPts val="0"/>
              </a:spcAft>
              <a:buClr>
                <a:srgbClr val="3D4853"/>
              </a:buClr>
              <a:buSzPts val="1100"/>
              <a:buFont typeface="Roboto" panose="02000000000000000000"/>
              <a:buNone/>
            </a:pPr>
            <a:r>
              <a:rPr lang="en-GB">
                <a:solidFill>
                  <a:srgbClr val="3D4853"/>
                </a:solidFill>
                <a:latin typeface="Roboto" panose="02000000000000000000"/>
                <a:ea typeface="Roboto" panose="02000000000000000000"/>
                <a:cs typeface="Roboto" panose="02000000000000000000"/>
                <a:sym typeface="Roboto" panose="02000000000000000000"/>
              </a:rPr>
              <a:t>Prioritize by “Eating that frog”</a:t>
            </a:r>
            <a:endParaRPr>
              <a:solidFill>
                <a:srgbClr val="3D4853"/>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200"/>
              </a:spcBef>
              <a:spcAft>
                <a:spcPts val="0"/>
              </a:spcAft>
              <a:buClr>
                <a:srgbClr val="03A9F4"/>
              </a:buClr>
              <a:buSzPts val="1100"/>
              <a:buFont typeface="Roboto" panose="02000000000000000000"/>
              <a:buNone/>
            </a:pPr>
            <a:r>
              <a:rPr lang="en-GB" sz="1350">
                <a:solidFill>
                  <a:srgbClr val="03A9F4"/>
                </a:solidFill>
                <a:uFill>
                  <a:noFill/>
                </a:uFill>
                <a:latin typeface="Roboto" panose="02000000000000000000"/>
                <a:ea typeface="Roboto" panose="02000000000000000000"/>
                <a:cs typeface="Roboto" panose="02000000000000000000"/>
                <a:sym typeface="Roboto" panose="02000000000000000000"/>
                <a:hlinkClick r:id="rId4"/>
              </a:rPr>
              <a:t>Eat that frog</a:t>
            </a:r>
            <a:r>
              <a:rPr lang="en-GB" sz="1350">
                <a:solidFill>
                  <a:srgbClr val="455A64"/>
                </a:solidFill>
                <a:latin typeface="Roboto" panose="02000000000000000000"/>
                <a:ea typeface="Roboto" panose="02000000000000000000"/>
                <a:cs typeface="Roboto" panose="02000000000000000000"/>
                <a:sym typeface="Roboto" panose="02000000000000000000"/>
              </a:rPr>
              <a:t> is a prioritization technique that works on the following principle.</a:t>
            </a:r>
            <a:endParaRPr sz="135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1200"/>
              </a:spcBef>
              <a:spcAft>
                <a:spcPts val="0"/>
              </a:spcAft>
              <a:buClr>
                <a:srgbClr val="455A64"/>
              </a:buClr>
              <a:buSzPts val="1100"/>
              <a:buFont typeface="Roboto" panose="02000000000000000000"/>
              <a:buNone/>
            </a:pPr>
            <a:r>
              <a:rPr lang="en-GB" sz="1350">
                <a:solidFill>
                  <a:srgbClr val="455A64"/>
                </a:solidFill>
                <a:latin typeface="Roboto" panose="02000000000000000000"/>
                <a:ea typeface="Roboto" panose="02000000000000000000"/>
                <a:cs typeface="Roboto" panose="02000000000000000000"/>
                <a:sym typeface="Roboto" panose="02000000000000000000"/>
              </a:rPr>
              <a:t>You mark your tasks with letters of the alphabet that indicate their importance and urgency:</a:t>
            </a:r>
            <a:endParaRPr sz="135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120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“A” — your “frog”, or your most important task, the one you should tackle first</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“B” — second most important task, less important than “A”, but still vital</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“C” — a task you can do, but it’s not crucial if you don’t have the time</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50000"/>
              </a:lnSpc>
              <a:spcBef>
                <a:spcPts val="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“D” — urgent, but less important tasks, ones you should delegate</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457200" lvl="0" indent="-304800" algn="l" rtl="0">
              <a:lnSpc>
                <a:spcPct val="176000"/>
              </a:lnSpc>
              <a:spcBef>
                <a:spcPts val="0"/>
              </a:spcBef>
              <a:spcAft>
                <a:spcPts val="0"/>
              </a:spcAft>
              <a:buClr>
                <a:srgbClr val="455A64"/>
              </a:buClr>
              <a:buSzPts val="1200"/>
              <a:buFont typeface="Roboto" panose="02000000000000000000"/>
              <a:buChar char="●"/>
            </a:pPr>
            <a:r>
              <a:rPr lang="en-GB" sz="1200">
                <a:solidFill>
                  <a:srgbClr val="455A64"/>
                </a:solidFill>
                <a:latin typeface="Roboto" panose="02000000000000000000"/>
                <a:ea typeface="Roboto" panose="02000000000000000000"/>
                <a:cs typeface="Roboto" panose="02000000000000000000"/>
                <a:sym typeface="Roboto" panose="02000000000000000000"/>
              </a:rPr>
              <a:t>“E” — tasks you can eliminate, as they’re neither important nor urgent</a:t>
            </a:r>
            <a:endParaRPr sz="120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1800"/>
              </a:spcBef>
              <a:spcAft>
                <a:spcPts val="0"/>
              </a:spcAft>
              <a:buClr>
                <a:srgbClr val="455A64"/>
              </a:buClr>
              <a:buSzPts val="1100"/>
              <a:buFont typeface="Roboto" panose="02000000000000000000"/>
              <a:buNone/>
            </a:pPr>
            <a:r>
              <a:rPr lang="en-GB" sz="1350">
                <a:solidFill>
                  <a:srgbClr val="455A64"/>
                </a:solidFill>
                <a:latin typeface="Roboto" panose="02000000000000000000"/>
                <a:ea typeface="Roboto" panose="02000000000000000000"/>
                <a:cs typeface="Roboto" panose="02000000000000000000"/>
                <a:sym typeface="Roboto" panose="02000000000000000000"/>
              </a:rPr>
              <a:t>As you can see, both listed prioritization techniques follow the same principle — you prioritize based on the level of urgency and importance, and single out your priorities.</a:t>
            </a:r>
            <a:endParaRPr sz="1350">
              <a:solidFill>
                <a:srgbClr val="222222"/>
              </a:solidFill>
            </a:endParaRPr>
          </a:p>
          <a:p>
            <a:pPr marL="0" lvl="0" indent="0" algn="l" rtl="0">
              <a:lnSpc>
                <a:spcPct val="160000"/>
              </a:lnSpc>
              <a:spcBef>
                <a:spcPts val="1200"/>
              </a:spcBef>
              <a:spcAft>
                <a:spcPts val="1200"/>
              </a:spcAft>
              <a:buClr>
                <a:schemeClr val="dk1"/>
              </a:buClr>
              <a:buSzPts val="1100"/>
              <a:buFont typeface="Roboto" panose="02000000000000000000"/>
              <a:buNone/>
            </a:pPr>
            <a:endParaRPr sz="1350">
              <a:solidFill>
                <a:srgbClr val="455A64"/>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0" name="Shape 250"/>
        <p:cNvGrpSpPr/>
        <p:nvPr/>
      </p:nvGrpSpPr>
      <p:grpSpPr>
        <a:xfrm>
          <a:off x="0" y="0"/>
          <a:ext cx="0" cy="0"/>
          <a:chOff x="0" y="0"/>
          <a:chExt cx="0" cy="0"/>
        </a:xfrm>
      </p:grpSpPr>
      <p:sp>
        <p:nvSpPr>
          <p:cNvPr id="251" name="Google Shape;251;p2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2" name="Google Shape;252;p2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89000"/>
              </a:lnSpc>
              <a:spcBef>
                <a:spcPts val="0"/>
              </a:spcBef>
              <a:spcAft>
                <a:spcPts val="0"/>
              </a:spcAft>
              <a:buClr>
                <a:srgbClr val="222222"/>
              </a:buClr>
              <a:buSzPts val="1100"/>
              <a:buFont typeface="Roboto" panose="02000000000000000000"/>
              <a:buNone/>
            </a:pPr>
            <a:r>
              <a:rPr lang="en-GB" sz="1350">
                <a:solidFill>
                  <a:srgbClr val="222222"/>
                </a:solidFill>
              </a:rPr>
              <a:t>If completely reorganizing your day sounds too daunting, try and make a couple of </a:t>
            </a:r>
            <a:r>
              <a:rPr lang="en-GB" sz="1350">
                <a:solidFill>
                  <a:srgbClr val="2F80ED"/>
                </a:solidFill>
                <a:uFill>
                  <a:noFill/>
                </a:uFill>
                <a:hlinkClick r:id="rId3"/>
              </a:rPr>
              <a:t>small changes</a:t>
            </a:r>
            <a:r>
              <a:rPr lang="en-GB" sz="1350">
                <a:solidFill>
                  <a:srgbClr val="222222"/>
                </a:solidFill>
              </a:rPr>
              <a:t> every few days. If you’re prone to skipping lunch, make sure you schedule a lunch break into your day. You won’t get as much accomplished if you’re hungry or worn out. Even a couple of 15-minute breaks away from your desk during the day will help you focus more and stay on target.</a:t>
            </a:r>
            <a:endParaRPr sz="1350">
              <a:solidFill>
                <a:srgbClr val="222222"/>
              </a:solidFill>
            </a:endParaRPr>
          </a:p>
          <a:p>
            <a:pPr marL="0" lvl="0" indent="0" algn="l" rtl="0">
              <a:lnSpc>
                <a:spcPct val="160000"/>
              </a:lnSpc>
              <a:spcBef>
                <a:spcPts val="800"/>
              </a:spcBef>
              <a:spcAft>
                <a:spcPts val="1200"/>
              </a:spcAft>
              <a:buClr>
                <a:schemeClr val="dk1"/>
              </a:buClr>
              <a:buSzPts val="1100"/>
              <a:buFont typeface="Roboto" panose="02000000000000000000"/>
              <a:buNone/>
            </a:pPr>
            <a:endParaRPr sz="1350">
              <a:solidFill>
                <a:srgbClr val="455A64"/>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7" name="Shape 257"/>
        <p:cNvGrpSpPr/>
        <p:nvPr/>
      </p:nvGrpSpPr>
      <p:grpSpPr>
        <a:xfrm>
          <a:off x="0" y="0"/>
          <a:ext cx="0" cy="0"/>
          <a:chOff x="0" y="0"/>
          <a:chExt cx="0" cy="0"/>
        </a:xfrm>
      </p:grpSpPr>
      <p:sp>
        <p:nvSpPr>
          <p:cNvPr id="258" name="Google Shape;258;p2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p2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89000"/>
              </a:lnSpc>
              <a:spcBef>
                <a:spcPts val="0"/>
              </a:spcBef>
              <a:spcAft>
                <a:spcPts val="0"/>
              </a:spcAft>
              <a:buClr>
                <a:srgbClr val="222222"/>
              </a:buClr>
              <a:buSzPts val="1100"/>
              <a:buFont typeface="Roboto" panose="02000000000000000000"/>
              <a:buNone/>
            </a:pPr>
            <a:r>
              <a:rPr lang="en-GB" sz="1350">
                <a:solidFill>
                  <a:srgbClr val="222222"/>
                </a:solidFill>
              </a:rPr>
              <a:t>People have different periods during the day when they’re most productive. Some are more productive in the morning, others in the afternoon. Find out when your most productive time of the day is and schedule your most important goals then. This will help you stay </a:t>
            </a:r>
            <a:r>
              <a:rPr lang="en-GB" sz="1350">
                <a:solidFill>
                  <a:srgbClr val="2F80ED"/>
                </a:solidFill>
                <a:uFill>
                  <a:noFill/>
                </a:uFill>
                <a:hlinkClick r:id="rId3"/>
              </a:rPr>
              <a:t>more focused</a:t>
            </a:r>
            <a:r>
              <a:rPr lang="en-GB" sz="1350">
                <a:solidFill>
                  <a:srgbClr val="222222"/>
                </a:solidFill>
              </a:rPr>
              <a:t> and on task. This will also help you accomplish your most important goals in a timely fashion. When you’re not as productive, do a couple of small tasks, look at your emails, or catch up on some research. This will help you work when you’re feeling less productive. Using your natural productivity periods to your advantage will help you feel less stressed and ensure that you get the most out of your workdays.</a:t>
            </a:r>
            <a:endParaRPr sz="1350">
              <a:solidFill>
                <a:srgbClr val="222222"/>
              </a:solidFill>
            </a:endParaRPr>
          </a:p>
          <a:p>
            <a:pPr marL="0" lvl="0" indent="0" algn="l" rtl="0">
              <a:lnSpc>
                <a:spcPct val="115000"/>
              </a:lnSpc>
              <a:spcBef>
                <a:spcPts val="800"/>
              </a:spcBef>
              <a:spcAft>
                <a:spcPts val="0"/>
              </a:spcAft>
              <a:buClr>
                <a:schemeClr val="dk1"/>
              </a:buClr>
              <a:buSzPts val="1100"/>
              <a:buFont typeface="Roboto" panose="02000000000000000000"/>
              <a:buNone/>
            </a:pPr>
            <a:endParaRPr>
              <a:solidFill>
                <a:schemeClr val="dk1"/>
              </a:solidFill>
            </a:endParaRPr>
          </a:p>
          <a:p>
            <a:pPr marL="0" marR="381000" lvl="0" indent="0" algn="l" rtl="0">
              <a:lnSpc>
                <a:spcPct val="115000"/>
              </a:lnSpc>
              <a:spcBef>
                <a:spcPts val="2000"/>
              </a:spcBef>
              <a:spcAft>
                <a:spcPts val="0"/>
              </a:spcAft>
              <a:buClr>
                <a:schemeClr val="dk1"/>
              </a:buClr>
              <a:buSzPts val="1100"/>
              <a:buFont typeface="Roboto" panose="02000000000000000000"/>
              <a:buNone/>
            </a:pPr>
            <a:endParaRPr sz="1200">
              <a:solidFill>
                <a:srgbClr val="5A6B7B"/>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2000"/>
              </a:spcBef>
              <a:spcAft>
                <a:spcPts val="1200"/>
              </a:spcAft>
              <a:buClr>
                <a:schemeClr val="dk1"/>
              </a:buClr>
              <a:buSzPts val="1100"/>
              <a:buFont typeface="Roboto" panose="02000000000000000000"/>
              <a:buNone/>
            </a:pPr>
            <a:endParaRPr sz="1350">
              <a:solidFill>
                <a:srgbClr val="222222"/>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4" name="Shape 264"/>
        <p:cNvGrpSpPr/>
        <p:nvPr/>
      </p:nvGrpSpPr>
      <p:grpSpPr>
        <a:xfrm>
          <a:off x="0" y="0"/>
          <a:ext cx="0" cy="0"/>
          <a:chOff x="0" y="0"/>
          <a:chExt cx="0" cy="0"/>
        </a:xfrm>
      </p:grpSpPr>
      <p:sp>
        <p:nvSpPr>
          <p:cNvPr id="265" name="Google Shape;265;p25:notes"/>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66" name="Google Shape;266;p25:notes"/>
          <p:cNvSpPr txBox="1"/>
          <p:nvPr>
            <p:ph type="body" idx="1"/>
          </p:nvPr>
        </p:nvSpPr>
        <p:spPr>
          <a:xfrm>
            <a:off x="685800" y="4400640"/>
            <a:ext cx="5486040" cy="36003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100"/>
              <a:buFont typeface="Roboto" panose="02000000000000000000"/>
              <a:buNone/>
            </a:pPr>
            <a:endParaRPr sz="1200" b="0" strike="noStrike">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1" name="Shape 271"/>
        <p:cNvGrpSpPr/>
        <p:nvPr/>
      </p:nvGrpSpPr>
      <p:grpSpPr>
        <a:xfrm>
          <a:off x="0" y="0"/>
          <a:ext cx="0" cy="0"/>
          <a:chOff x="0" y="0"/>
          <a:chExt cx="0" cy="0"/>
        </a:xfrm>
      </p:grpSpPr>
      <p:sp>
        <p:nvSpPr>
          <p:cNvPr id="272" name="Google Shape;272;p2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Roboto" panose="020000000000000000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p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p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5A6B7B"/>
                </a:solidFill>
                <a:latin typeface="Roboto" panose="02000000000000000000"/>
                <a:ea typeface="Roboto" panose="02000000000000000000"/>
                <a:cs typeface="Roboto" panose="02000000000000000000"/>
                <a:sym typeface="Roboto" panose="02000000000000000000"/>
              </a:rPr>
              <a:t>Time management techniques are a set of rules and principles you need to follow in order to be more productive and efficient with your time, make better and faster decisions, as well as accomplish more in less time and with less effort.</a:t>
            </a:r>
            <a:endParaRPr sz="1200">
              <a:solidFill>
                <a:srgbClr val="5A6B7B"/>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200"/>
              </a:spcBef>
              <a:spcAft>
                <a:spcPts val="0"/>
              </a:spcAft>
              <a:buClr>
                <a:schemeClr val="dk1"/>
              </a:buClr>
              <a:buSzPts val="1100"/>
              <a:buFont typeface="Arial" panose="020B0604020202020204"/>
              <a:buNone/>
            </a:pPr>
            <a:r>
              <a:rPr lang="en-GB" sz="1200">
                <a:solidFill>
                  <a:srgbClr val="5A6B7B"/>
                </a:solidFill>
                <a:latin typeface="Roboto" panose="02000000000000000000"/>
                <a:ea typeface="Roboto" panose="02000000000000000000"/>
                <a:cs typeface="Roboto" panose="02000000000000000000"/>
                <a:sym typeface="Roboto" panose="02000000000000000000"/>
              </a:rPr>
              <a:t>There are plenty of time management techniques based on approved time management best practices:</a:t>
            </a:r>
            <a:endParaRPr sz="1200">
              <a:solidFill>
                <a:srgbClr val="5A6B7B"/>
              </a:solidFill>
              <a:latin typeface="Roboto" panose="02000000000000000000"/>
              <a:ea typeface="Roboto" panose="02000000000000000000"/>
              <a:cs typeface="Roboto" panose="02000000000000000000"/>
              <a:sym typeface="Roboto" panose="02000000000000000000"/>
            </a:endParaRPr>
          </a:p>
          <a:p>
            <a:pPr marL="838200" marR="381000" lvl="0" indent="-304800" algn="l" rtl="0">
              <a:lnSpc>
                <a:spcPct val="115000"/>
              </a:lnSpc>
              <a:spcBef>
                <a:spcPts val="200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Writing down what you need to do today</a:t>
            </a:r>
            <a:endParaRPr sz="1200">
              <a:solidFill>
                <a:srgbClr val="5A6B7B"/>
              </a:solidFill>
              <a:latin typeface="Roboto" panose="02000000000000000000"/>
              <a:ea typeface="Roboto" panose="02000000000000000000"/>
              <a:cs typeface="Roboto" panose="02000000000000000000"/>
              <a:sym typeface="Roboto" panose="02000000000000000000"/>
            </a:endParaRPr>
          </a:p>
          <a:p>
            <a:pPr marL="838200" marR="381000" lvl="0" indent="-304800" algn="l" rtl="0">
              <a:lnSpc>
                <a:spcPct val="115000"/>
              </a:lnSpc>
              <a:spcBef>
                <a:spcPts val="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Working on important and urgent tasks first</a:t>
            </a:r>
            <a:endParaRPr sz="1200">
              <a:solidFill>
                <a:srgbClr val="5A6B7B"/>
              </a:solidFill>
              <a:latin typeface="Roboto" panose="02000000000000000000"/>
              <a:ea typeface="Roboto" panose="02000000000000000000"/>
              <a:cs typeface="Roboto" panose="02000000000000000000"/>
              <a:sym typeface="Roboto" panose="02000000000000000000"/>
            </a:endParaRPr>
          </a:p>
          <a:p>
            <a:pPr marL="838200" marR="381000" lvl="0" indent="-304800" algn="l" rtl="0">
              <a:lnSpc>
                <a:spcPct val="115000"/>
              </a:lnSpc>
              <a:spcBef>
                <a:spcPts val="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Saving time for priority tasks, routine tasks, but also breaks</a:t>
            </a:r>
            <a:endParaRPr sz="1200">
              <a:solidFill>
                <a:srgbClr val="5A6B7B"/>
              </a:solidFill>
              <a:latin typeface="Roboto" panose="02000000000000000000"/>
              <a:ea typeface="Roboto" panose="02000000000000000000"/>
              <a:cs typeface="Roboto" panose="02000000000000000000"/>
              <a:sym typeface="Roboto" panose="02000000000000000000"/>
            </a:endParaRPr>
          </a:p>
          <a:p>
            <a:pPr marL="838200" marR="381000" lvl="0" indent="-304800" algn="l" rtl="0">
              <a:lnSpc>
                <a:spcPct val="115000"/>
              </a:lnSpc>
              <a:spcBef>
                <a:spcPts val="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Proper stress management</a:t>
            </a:r>
            <a:endParaRPr sz="1200">
              <a:solidFill>
                <a:srgbClr val="5A6B7B"/>
              </a:solidFill>
              <a:latin typeface="Roboto" panose="02000000000000000000"/>
              <a:ea typeface="Roboto" panose="02000000000000000000"/>
              <a:cs typeface="Roboto" panose="02000000000000000000"/>
              <a:sym typeface="Roboto" panose="02000000000000000000"/>
            </a:endParaRPr>
          </a:p>
          <a:p>
            <a:pPr marL="838200" marR="381000" lvl="0" indent="-304800" algn="l" rtl="0">
              <a:lnSpc>
                <a:spcPct val="115000"/>
              </a:lnSpc>
              <a:spcBef>
                <a:spcPts val="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Proper team management</a:t>
            </a:r>
            <a:endParaRPr sz="1200">
              <a:solidFill>
                <a:srgbClr val="5A6B7B"/>
              </a:solidFill>
              <a:latin typeface="Roboto" panose="02000000000000000000"/>
              <a:ea typeface="Roboto" panose="02000000000000000000"/>
              <a:cs typeface="Roboto" panose="02000000000000000000"/>
              <a:sym typeface="Roboto" panose="02000000000000000000"/>
            </a:endParaRPr>
          </a:p>
          <a:p>
            <a:pPr marL="838200" marR="381000" lvl="0" indent="-304800" algn="l" rtl="0">
              <a:lnSpc>
                <a:spcPct val="115000"/>
              </a:lnSpc>
              <a:spcBef>
                <a:spcPts val="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Tracking project progress and identifying lags</a:t>
            </a:r>
            <a:endParaRPr sz="1200">
              <a:solidFill>
                <a:srgbClr val="5A6B7B"/>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2000"/>
              </a:spcBef>
              <a:spcAft>
                <a:spcPts val="0"/>
              </a:spcAft>
              <a:buClr>
                <a:schemeClr val="dk1"/>
              </a:buClr>
              <a:buSzPts val="1100"/>
              <a:buFont typeface="Arial" panose="020B0604020202020204"/>
              <a:buNone/>
            </a:pPr>
            <a:r>
              <a:rPr lang="en-GB" sz="1200">
                <a:solidFill>
                  <a:srgbClr val="5A6B7B"/>
                </a:solidFill>
                <a:latin typeface="Roboto" panose="02000000000000000000"/>
                <a:ea typeface="Roboto" panose="02000000000000000000"/>
                <a:cs typeface="Roboto" panose="02000000000000000000"/>
                <a:sym typeface="Roboto" panose="02000000000000000000"/>
              </a:rPr>
              <a:t>Most time management techniques deal with one or more of the listed points, and you can make the choice for your time management techniques by looking over what you want to improve in your routine.</a:t>
            </a:r>
            <a:endParaRPr sz="1200">
              <a:solidFill>
                <a:srgbClr val="5A6B7B"/>
              </a:solidFill>
              <a:latin typeface="Roboto" panose="02000000000000000000"/>
              <a:ea typeface="Roboto" panose="02000000000000000000"/>
              <a:cs typeface="Roboto" panose="02000000000000000000"/>
              <a:sym typeface="Roboto" panose="02000000000000000000"/>
            </a:endParaRPr>
          </a:p>
          <a:p>
            <a:pPr marL="0" lvl="0" indent="0" algn="l" rtl="0">
              <a:lnSpc>
                <a:spcPct val="115000"/>
              </a:lnSpc>
              <a:spcBef>
                <a:spcPts val="1200"/>
              </a:spcBef>
              <a:spcAft>
                <a:spcPts val="1200"/>
              </a:spcAft>
              <a:buClr>
                <a:schemeClr val="dk1"/>
              </a:buClr>
              <a:buSzPts val="1100"/>
              <a:buFont typeface="Arial" panose="020B0604020202020204"/>
              <a:buNone/>
            </a:pPr>
            <a:r>
              <a:rPr lang="en-GB" sz="1200">
                <a:solidFill>
                  <a:srgbClr val="5A6B7B"/>
                </a:solidFill>
                <a:latin typeface="Roboto" panose="02000000000000000000"/>
                <a:ea typeface="Roboto" panose="02000000000000000000"/>
                <a:cs typeface="Roboto" panose="02000000000000000000"/>
                <a:sym typeface="Roboto" panose="02000000000000000000"/>
              </a:rPr>
              <a:t>Apart from that, you'll also need to consider the time management skills you need to improve and your personal time management style. Moreover, you can choose particular time management techniques for work, so that you better organize your workdays, too.</a:t>
            </a:r>
            <a:endParaRPr sz="1500">
              <a:solidFill>
                <a:srgbClr val="282C33"/>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7" name="Shape 117"/>
        <p:cNvGrpSpPr/>
        <p:nvPr/>
      </p:nvGrpSpPr>
      <p:grpSpPr>
        <a:xfrm>
          <a:off x="0" y="0"/>
          <a:ext cx="0" cy="0"/>
          <a:chOff x="0" y="0"/>
          <a:chExt cx="0" cy="0"/>
        </a:xfrm>
      </p:grpSpPr>
      <p:sp>
        <p:nvSpPr>
          <p:cNvPr id="118" name="Google Shape;118;p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p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1200"/>
              </a:spcAft>
              <a:buClr>
                <a:schemeClr val="dk1"/>
              </a:buClr>
              <a:buSzPts val="1100"/>
              <a:buFont typeface="Arial" panose="020B0604020202020204"/>
              <a:buNone/>
            </a:pPr>
            <a:endParaRPr sz="1500">
              <a:solidFill>
                <a:srgbClr val="282C33"/>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4" name="Shape 124"/>
        <p:cNvGrpSpPr/>
        <p:nvPr/>
      </p:nvGrpSpPr>
      <p:grpSpPr>
        <a:xfrm>
          <a:off x="0" y="0"/>
          <a:ext cx="0" cy="0"/>
          <a:chOff x="0" y="0"/>
          <a:chExt cx="0" cy="0"/>
        </a:xfrm>
      </p:grpSpPr>
      <p:sp>
        <p:nvSpPr>
          <p:cNvPr id="125" name="Google Shape;125;p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381000" lvl="0" indent="0" algn="l" rtl="0">
              <a:lnSpc>
                <a:spcPct val="115000"/>
              </a:lnSpc>
              <a:spcBef>
                <a:spcPts val="2000"/>
              </a:spcBef>
              <a:spcAft>
                <a:spcPts val="2000"/>
              </a:spcAft>
              <a:buClr>
                <a:srgbClr val="5A6B7B"/>
              </a:buClr>
              <a:buSzPts val="1100"/>
              <a:buFont typeface="Roboto" panose="02000000000000000000"/>
              <a:buNone/>
            </a:pPr>
            <a:r>
              <a:rPr lang="en-GB" sz="1200">
                <a:solidFill>
                  <a:srgbClr val="5A6B7B"/>
                </a:solidFill>
                <a:latin typeface="Roboto" panose="02000000000000000000"/>
                <a:ea typeface="Roboto" panose="02000000000000000000"/>
                <a:cs typeface="Roboto" panose="02000000000000000000"/>
                <a:sym typeface="Roboto" panose="02000000000000000000"/>
              </a:rPr>
              <a:t>make sure the goals you set for yourself are Specific, Measurable, Attainable, Relevant, and Time-bound.</a:t>
            </a:r>
            <a:endParaRPr sz="1500">
              <a:solidFill>
                <a:srgbClr val="282C33"/>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1" name="Shape 131"/>
        <p:cNvGrpSpPr/>
        <p:nvPr/>
      </p:nvGrpSpPr>
      <p:grpSpPr>
        <a:xfrm>
          <a:off x="0" y="0"/>
          <a:ext cx="0" cy="0"/>
          <a:chOff x="0" y="0"/>
          <a:chExt cx="0" cy="0"/>
        </a:xfrm>
      </p:grpSpPr>
      <p:sp>
        <p:nvSpPr>
          <p:cNvPr id="132" name="Google Shape;132;p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838200" marR="381000" lvl="0" indent="-304800" algn="l" rtl="0">
              <a:lnSpc>
                <a:spcPct val="115000"/>
              </a:lnSpc>
              <a:spcBef>
                <a:spcPts val="200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make sure you have clear objectives, as well as defined tasks and resources in order to make a clear plan that will lead you to your goals.</a:t>
            </a:r>
            <a:endParaRPr sz="1500">
              <a:solidFill>
                <a:srgbClr val="282C33"/>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8" name="Shape 138"/>
        <p:cNvGrpSpPr/>
        <p:nvPr/>
      </p:nvGrpSpPr>
      <p:grpSpPr>
        <a:xfrm>
          <a:off x="0" y="0"/>
          <a:ext cx="0" cy="0"/>
          <a:chOff x="0" y="0"/>
          <a:chExt cx="0" cy="0"/>
        </a:xfrm>
      </p:grpSpPr>
      <p:sp>
        <p:nvSpPr>
          <p:cNvPr id="139" name="Google Shape;139;p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 name="Google Shape;140;p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838200" marR="381000" lvl="0" indent="-304800" algn="l" rtl="0">
              <a:lnSpc>
                <a:spcPct val="115000"/>
              </a:lnSpc>
              <a:spcBef>
                <a:spcPts val="200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 make sure you manage your stress with stress relieving strategies and tactics, in order to feel more relaxed while doing your work.</a:t>
            </a:r>
            <a:endParaRPr sz="1500">
              <a:solidFill>
                <a:srgbClr val="282C33"/>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5" name="Shape 145"/>
        <p:cNvGrpSpPr/>
        <p:nvPr/>
      </p:nvGrpSpPr>
      <p:grpSpPr>
        <a:xfrm>
          <a:off x="0" y="0"/>
          <a:ext cx="0" cy="0"/>
          <a:chOff x="0" y="0"/>
          <a:chExt cx="0" cy="0"/>
        </a:xfrm>
      </p:grpSpPr>
      <p:sp>
        <p:nvSpPr>
          <p:cNvPr id="146" name="Google Shape;146;p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838200" marR="381000" lvl="0" indent="-304800" algn="l" rtl="0">
              <a:lnSpc>
                <a:spcPct val="115000"/>
              </a:lnSpc>
              <a:spcBef>
                <a:spcPts val="200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delegating tasks helps you ease the workload and share it with competent colleagues and employees.</a:t>
            </a:r>
            <a:endParaRPr sz="1500">
              <a:solidFill>
                <a:srgbClr val="282C33"/>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p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p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838200" marR="381000" lvl="0" indent="-304800" algn="l" rtl="0">
              <a:lnSpc>
                <a:spcPct val="115000"/>
              </a:lnSpc>
              <a:spcBef>
                <a:spcPts val="2000"/>
              </a:spcBef>
              <a:spcAft>
                <a:spcPts val="0"/>
              </a:spcAft>
              <a:buClr>
                <a:srgbClr val="5A6B7B"/>
              </a:buClr>
              <a:buSzPts val="1200"/>
              <a:buFont typeface="Roboto" panose="02000000000000000000"/>
              <a:buChar char="●"/>
            </a:pPr>
            <a:r>
              <a:rPr lang="en-GB" sz="1200">
                <a:solidFill>
                  <a:srgbClr val="5A6B7B"/>
                </a:solidFill>
                <a:latin typeface="Roboto" panose="02000000000000000000"/>
                <a:ea typeface="Roboto" panose="02000000000000000000"/>
                <a:cs typeface="Roboto" panose="02000000000000000000"/>
                <a:sym typeface="Roboto" panose="02000000000000000000"/>
              </a:rPr>
              <a:t>distractions take away from the time you should be working (or even relaxing), so you should learn how to avoid them.</a:t>
            </a:r>
            <a:endParaRPr sz="1500">
              <a:solidFill>
                <a:srgbClr val="282C33"/>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6" name="Shape 16"/>
        <p:cNvGrpSpPr/>
        <p:nvPr/>
      </p:nvGrpSpPr>
      <p:grpSpPr>
        <a:xfrm>
          <a:off x="0" y="0"/>
          <a:ext cx="0" cy="0"/>
          <a:chOff x="0" y="0"/>
          <a:chExt cx="0" cy="0"/>
        </a:xfrm>
      </p:grpSpPr>
      <p:sp>
        <p:nvSpPr>
          <p:cNvPr id="17" name="Google Shape;17;p2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matchingName="Picture with Caption">
  <p:cSld name="PICTURE_WITH_CAPTION_TEXT">
    <p:spTree>
      <p:nvGrpSpPr>
        <p:cNvPr id="67" name="Shape 67"/>
        <p:cNvGrpSpPr/>
        <p:nvPr/>
      </p:nvGrpSpPr>
      <p:grpSpPr>
        <a:xfrm>
          <a:off x="0" y="0"/>
          <a:ext cx="0" cy="0"/>
          <a:chOff x="0" y="0"/>
          <a:chExt cx="0" cy="0"/>
        </a:xfrm>
      </p:grpSpPr>
      <p:sp>
        <p:nvSpPr>
          <p:cNvPr id="68" name="Google Shape;68;p37"/>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Roboto" panose="020000000000000000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37"/>
          <p:cNvSpPr/>
          <p:nvPr>
            <p:ph type="pic" idx="2"/>
          </p:nvPr>
        </p:nvSpPr>
        <p:spPr>
          <a:xfrm>
            <a:off x="5183188" y="987425"/>
            <a:ext cx="6172200" cy="4873625"/>
          </a:xfrm>
          <a:prstGeom prst="rect">
            <a:avLst/>
          </a:prstGeom>
          <a:noFill/>
          <a:ln>
            <a:noFill/>
          </a:ln>
        </p:spPr>
      </p:sp>
      <p:sp>
        <p:nvSpPr>
          <p:cNvPr id="70" name="Google Shape;70;p37"/>
          <p:cNvSpPr txBox="1"/>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71" name="Google Shape;71;p3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matchingName="Title and Vertical Text">
  <p:cSld name="VERTICAL_TEXT">
    <p:spTree>
      <p:nvGrpSpPr>
        <p:cNvPr id="74" name="Shape 74"/>
        <p:cNvGrpSpPr/>
        <p:nvPr/>
      </p:nvGrpSpPr>
      <p:grpSpPr>
        <a:xfrm>
          <a:off x="0" y="0"/>
          <a:ext cx="0" cy="0"/>
          <a:chOff x="0" y="0"/>
          <a:chExt cx="0" cy="0"/>
        </a:xfrm>
      </p:grpSpPr>
      <p:sp>
        <p:nvSpPr>
          <p:cNvPr id="75" name="Google Shape;75;p38"/>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8"/>
          <p:cNvSpPr txBox="1"/>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77" name="Google Shape;77;p38"/>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8"/>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8"/>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matchingName="Vertical Title and Text">
  <p:cSld name="VERTICAL_TITLE_AND_VERTICAL_TEXT">
    <p:spTree>
      <p:nvGrpSpPr>
        <p:cNvPr id="80" name="Shape 80"/>
        <p:cNvGrpSpPr/>
        <p:nvPr/>
      </p:nvGrpSpPr>
      <p:grpSpPr>
        <a:xfrm>
          <a:off x="0" y="0"/>
          <a:ext cx="0" cy="0"/>
          <a:chOff x="0" y="0"/>
          <a:chExt cx="0" cy="0"/>
        </a:xfrm>
      </p:grpSpPr>
      <p:sp>
        <p:nvSpPr>
          <p:cNvPr id="81" name="Google Shape;81;p39"/>
          <p:cNvSpPr txBox="1"/>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39"/>
          <p:cNvSpPr txBox="1"/>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83" name="Google Shape;83;p39"/>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39"/>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39"/>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p:cSld name="10">
    <p:spTree>
      <p:nvGrpSpPr>
        <p:cNvPr id="86" name="Shape 86"/>
        <p:cNvGrpSpPr/>
        <p:nvPr/>
      </p:nvGrpSpPr>
      <p:grpSpPr>
        <a:xfrm>
          <a:off x="0" y="0"/>
          <a:ext cx="0" cy="0"/>
          <a:chOff x="0" y="0"/>
          <a:chExt cx="0" cy="0"/>
        </a:xfrm>
      </p:grpSpPr>
      <p:sp>
        <p:nvSpPr>
          <p:cNvPr id="87" name="Google Shape;87;p40"/>
          <p:cNvSpPr/>
          <p:nvPr/>
        </p:nvSpPr>
        <p:spPr>
          <a:xfrm>
            <a:off x="11929107" y="6591328"/>
            <a:ext cx="76800" cy="5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88" name="Google Shape;88;p40"/>
          <p:cNvSpPr/>
          <p:nvPr/>
        </p:nvSpPr>
        <p:spPr>
          <a:xfrm>
            <a:off x="12031013" y="6591328"/>
            <a:ext cx="76800" cy="5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89" name="Google Shape;89;p40"/>
          <p:cNvSpPr/>
          <p:nvPr/>
        </p:nvSpPr>
        <p:spPr>
          <a:xfrm>
            <a:off x="11827200" y="6591328"/>
            <a:ext cx="76800" cy="5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90" name="Google Shape;90;p40"/>
          <p:cNvSpPr/>
          <p:nvPr/>
        </p:nvSpPr>
        <p:spPr>
          <a:xfrm>
            <a:off x="11725293" y="6591328"/>
            <a:ext cx="76800" cy="5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91" name="Google Shape;91;p40"/>
          <p:cNvSpPr/>
          <p:nvPr/>
        </p:nvSpPr>
        <p:spPr>
          <a:xfrm>
            <a:off x="11623387" y="6591328"/>
            <a:ext cx="76800" cy="5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92" name="Google Shape;92;p40"/>
          <p:cNvSpPr/>
          <p:nvPr/>
        </p:nvSpPr>
        <p:spPr>
          <a:xfrm>
            <a:off x="11929107" y="6674672"/>
            <a:ext cx="76800" cy="5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93" name="Google Shape;93;p40"/>
          <p:cNvSpPr/>
          <p:nvPr/>
        </p:nvSpPr>
        <p:spPr>
          <a:xfrm>
            <a:off x="12031013" y="6674672"/>
            <a:ext cx="76800" cy="5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94" name="Google Shape;94;p40"/>
          <p:cNvSpPr/>
          <p:nvPr/>
        </p:nvSpPr>
        <p:spPr>
          <a:xfrm>
            <a:off x="11827200" y="6674672"/>
            <a:ext cx="76800" cy="5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95" name="Google Shape;95;p40"/>
          <p:cNvSpPr/>
          <p:nvPr/>
        </p:nvSpPr>
        <p:spPr>
          <a:xfrm>
            <a:off x="11725293" y="6674672"/>
            <a:ext cx="76800" cy="5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96" name="Google Shape;96;p40"/>
          <p:cNvSpPr/>
          <p:nvPr/>
        </p:nvSpPr>
        <p:spPr>
          <a:xfrm>
            <a:off x="11623387" y="6674672"/>
            <a:ext cx="76800" cy="576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20" name="Shape 2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21" name="Shape 21"/>
        <p:cNvGrpSpPr/>
        <p:nvPr/>
      </p:nvGrpSpPr>
      <p:grpSpPr>
        <a:xfrm>
          <a:off x="0" y="0"/>
          <a:ext cx="0" cy="0"/>
          <a:chOff x="0" y="0"/>
          <a:chExt cx="0" cy="0"/>
        </a:xfrm>
      </p:grpSpPr>
      <p:sp>
        <p:nvSpPr>
          <p:cNvPr id="22" name="Google Shape;22;p30"/>
          <p:cNvSpPr txBox="1"/>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Roboto" panose="02000000000000000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0"/>
          <p:cNvSpPr txBox="1"/>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0"/>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0"/>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0"/>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27" name="Shape 27"/>
        <p:cNvGrpSpPr/>
        <p:nvPr/>
      </p:nvGrpSpPr>
      <p:grpSpPr>
        <a:xfrm>
          <a:off x="0" y="0"/>
          <a:ext cx="0" cy="0"/>
          <a:chOff x="0" y="0"/>
          <a:chExt cx="0" cy="0"/>
        </a:xfrm>
      </p:grpSpPr>
      <p:sp>
        <p:nvSpPr>
          <p:cNvPr id="28" name="Google Shape;28;p31"/>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31"/>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30" name="Google Shape;30;p31"/>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31"/>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1"/>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33" name="Shape 33"/>
        <p:cNvGrpSpPr/>
        <p:nvPr/>
      </p:nvGrpSpPr>
      <p:grpSpPr>
        <a:xfrm>
          <a:off x="0" y="0"/>
          <a:ext cx="0" cy="0"/>
          <a:chOff x="0" y="0"/>
          <a:chExt cx="0" cy="0"/>
        </a:xfrm>
      </p:grpSpPr>
      <p:sp>
        <p:nvSpPr>
          <p:cNvPr id="34" name="Google Shape;34;p32"/>
          <p:cNvSpPr txBox="1"/>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Roboto" panose="02000000000000000000"/>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2"/>
          <p:cNvSpPr txBox="1"/>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32"/>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2"/>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matchingName="Two Content">
  <p:cSld name="TWO_OBJECTS">
    <p:spTree>
      <p:nvGrpSpPr>
        <p:cNvPr id="39" name="Shape 39"/>
        <p:cNvGrpSpPr/>
        <p:nvPr/>
      </p:nvGrpSpPr>
      <p:grpSpPr>
        <a:xfrm>
          <a:off x="0" y="0"/>
          <a:ext cx="0" cy="0"/>
          <a:chOff x="0" y="0"/>
          <a:chExt cx="0" cy="0"/>
        </a:xfrm>
      </p:grpSpPr>
      <p:sp>
        <p:nvSpPr>
          <p:cNvPr id="40" name="Google Shape;40;p33"/>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33"/>
          <p:cNvSpPr txBox="1"/>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2" name="Google Shape;42;p33"/>
          <p:cNvSpPr txBox="1"/>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43" name="Google Shape;43;p33"/>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33"/>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33"/>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matchingName="Comparison">
  <p:cSld name="TWO_OBJECTS_WITH_TEXT">
    <p:spTree>
      <p:nvGrpSpPr>
        <p:cNvPr id="46" name="Shape 46"/>
        <p:cNvGrpSpPr/>
        <p:nvPr/>
      </p:nvGrpSpPr>
      <p:grpSpPr>
        <a:xfrm>
          <a:off x="0" y="0"/>
          <a:ext cx="0" cy="0"/>
          <a:chOff x="0" y="0"/>
          <a:chExt cx="0" cy="0"/>
        </a:xfrm>
      </p:grpSpPr>
      <p:sp>
        <p:nvSpPr>
          <p:cNvPr id="47" name="Google Shape;47;p34"/>
          <p:cNvSpPr txBox="1"/>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34"/>
          <p:cNvSpPr txBox="1"/>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49" name="Google Shape;49;p34"/>
          <p:cNvSpPr txBox="1"/>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0" name="Google Shape;50;p34"/>
          <p:cNvSpPr txBox="1"/>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p:txBody>
      </p:sp>
      <p:sp>
        <p:nvSpPr>
          <p:cNvPr id="51" name="Google Shape;51;p34"/>
          <p:cNvSpPr txBox="1"/>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p:txBody>
      </p:sp>
      <p:sp>
        <p:nvSpPr>
          <p:cNvPr id="52" name="Google Shape;52;p34"/>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4"/>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34"/>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55" name="Shape 55"/>
        <p:cNvGrpSpPr/>
        <p:nvPr/>
      </p:nvGrpSpPr>
      <p:grpSpPr>
        <a:xfrm>
          <a:off x="0" y="0"/>
          <a:ext cx="0" cy="0"/>
          <a:chOff x="0" y="0"/>
          <a:chExt cx="0" cy="0"/>
        </a:xfrm>
      </p:grpSpPr>
      <p:sp>
        <p:nvSpPr>
          <p:cNvPr id="56" name="Google Shape;56;p35"/>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35"/>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35"/>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5"/>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matchingName="Content with Caption">
  <p:cSld name="OBJECT_WITH_CAPTION_TEXT">
    <p:spTree>
      <p:nvGrpSpPr>
        <p:cNvPr id="60" name="Shape 60"/>
        <p:cNvGrpSpPr/>
        <p:nvPr/>
      </p:nvGrpSpPr>
      <p:grpSpPr>
        <a:xfrm>
          <a:off x="0" y="0"/>
          <a:ext cx="0" cy="0"/>
          <a:chOff x="0" y="0"/>
          <a:chExt cx="0" cy="0"/>
        </a:xfrm>
      </p:grpSpPr>
      <p:sp>
        <p:nvSpPr>
          <p:cNvPr id="61" name="Google Shape;61;p36"/>
          <p:cNvSpPr txBox="1"/>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Roboto" panose="02000000000000000000"/>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36"/>
          <p:cNvSpPr txBox="1"/>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p:txBody>
      </p:sp>
      <p:sp>
        <p:nvSpPr>
          <p:cNvPr id="63" name="Google Shape;63;p36"/>
          <p:cNvSpPr txBox="1"/>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p:txBody>
      </p:sp>
      <p:sp>
        <p:nvSpPr>
          <p:cNvPr id="64" name="Google Shape;64;p36"/>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36"/>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6"/>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1.jpe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9" name="Shape 9"/>
        <p:cNvGrpSpPr/>
        <p:nvPr/>
      </p:nvGrpSpPr>
      <p:grpSpPr>
        <a:xfrm>
          <a:off x="0" y="0"/>
          <a:ext cx="0" cy="0"/>
          <a:chOff x="0" y="0"/>
          <a:chExt cx="0" cy="0"/>
        </a:xfrm>
      </p:grpSpPr>
      <p:sp>
        <p:nvSpPr>
          <p:cNvPr id="10" name="Google Shape;10;p27"/>
          <p:cNvSpPr txBox="1"/>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Roboto" panose="02000000000000000000"/>
              <a:buNone/>
              <a:defRPr sz="44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7"/>
          <p:cNvSpPr txBox="1"/>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Roboto" panose="02000000000000000000"/>
                <a:ea typeface="Roboto" panose="02000000000000000000"/>
                <a:cs typeface="Roboto" panose="02000000000000000000"/>
                <a:sym typeface="Roboto" panose="02000000000000000000"/>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Roboto" panose="02000000000000000000"/>
                <a:ea typeface="Roboto" panose="02000000000000000000"/>
                <a:cs typeface="Roboto" panose="02000000000000000000"/>
                <a:sym typeface="Roboto" panose="02000000000000000000"/>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Roboto" panose="02000000000000000000"/>
                <a:ea typeface="Roboto" panose="02000000000000000000"/>
                <a:cs typeface="Roboto" panose="02000000000000000000"/>
                <a:sym typeface="Roboto" panose="02000000000000000000"/>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Roboto" panose="02000000000000000000"/>
                <a:ea typeface="Roboto" panose="02000000000000000000"/>
                <a:cs typeface="Roboto" panose="02000000000000000000"/>
                <a:sym typeface="Roboto" panose="02000000000000000000"/>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Roboto" panose="02000000000000000000"/>
                <a:ea typeface="Roboto" panose="02000000000000000000"/>
                <a:cs typeface="Roboto" panose="02000000000000000000"/>
                <a:sym typeface="Roboto" panose="02000000000000000000"/>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2" name="Google Shape;12;p27"/>
          <p:cNvSpPr txBox="1"/>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Roboto" panose="02000000000000000000"/>
                <a:ea typeface="Roboto" panose="02000000000000000000"/>
                <a:cs typeface="Roboto" panose="02000000000000000000"/>
                <a:sym typeface="Roboto" panose="02000000000000000000"/>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3" name="Google Shape;13;p27"/>
          <p:cNvSpPr txBox="1"/>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Roboto" panose="02000000000000000000"/>
                <a:ea typeface="Roboto" panose="02000000000000000000"/>
                <a:cs typeface="Roboto" panose="02000000000000000000"/>
                <a:sym typeface="Roboto" panose="02000000000000000000"/>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p:txBody>
      </p:sp>
      <p:sp>
        <p:nvSpPr>
          <p:cNvPr id="14" name="Google Shape;14;p27"/>
          <p:cNvSpPr txBox="1"/>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Roboto" panose="02000000000000000000"/>
                <a:ea typeface="Roboto" panose="02000000000000000000"/>
                <a:cs typeface="Roboto" panose="02000000000000000000"/>
                <a:sym typeface="Roboto" panose="02000000000000000000"/>
              </a:defRPr>
            </a:lvl1pPr>
            <a:lvl2pPr marL="0" marR="0" lvl="1" indent="0" algn="r" rtl="0">
              <a:spcBef>
                <a:spcPts val="0"/>
              </a:spcBef>
              <a:buNone/>
              <a:defRPr sz="1200" b="0" i="0" u="none" strike="noStrike" cap="none">
                <a:solidFill>
                  <a:srgbClr val="888888"/>
                </a:solidFill>
                <a:latin typeface="Roboto" panose="02000000000000000000"/>
                <a:ea typeface="Roboto" panose="02000000000000000000"/>
                <a:cs typeface="Roboto" panose="02000000000000000000"/>
                <a:sym typeface="Roboto" panose="02000000000000000000"/>
              </a:defRPr>
            </a:lvl2pPr>
            <a:lvl3pPr marL="0" marR="0" lvl="2" indent="0" algn="r" rtl="0">
              <a:spcBef>
                <a:spcPts val="0"/>
              </a:spcBef>
              <a:buNone/>
              <a:defRPr sz="1200" b="0" i="0" u="none" strike="noStrike" cap="none">
                <a:solidFill>
                  <a:srgbClr val="888888"/>
                </a:solidFill>
                <a:latin typeface="Roboto" panose="02000000000000000000"/>
                <a:ea typeface="Roboto" panose="02000000000000000000"/>
                <a:cs typeface="Roboto" panose="02000000000000000000"/>
                <a:sym typeface="Roboto" panose="02000000000000000000"/>
              </a:defRPr>
            </a:lvl3pPr>
            <a:lvl4pPr marL="0" marR="0" lvl="3" indent="0" algn="r" rtl="0">
              <a:spcBef>
                <a:spcPts val="0"/>
              </a:spcBef>
              <a:buNone/>
              <a:defRPr sz="1200" b="0" i="0" u="none" strike="noStrike" cap="none">
                <a:solidFill>
                  <a:srgbClr val="888888"/>
                </a:solidFill>
                <a:latin typeface="Roboto" panose="02000000000000000000"/>
                <a:ea typeface="Roboto" panose="02000000000000000000"/>
                <a:cs typeface="Roboto" panose="02000000000000000000"/>
                <a:sym typeface="Roboto" panose="02000000000000000000"/>
              </a:defRPr>
            </a:lvl4pPr>
            <a:lvl5pPr marL="0" marR="0" lvl="4" indent="0" algn="r" rtl="0">
              <a:spcBef>
                <a:spcPts val="0"/>
              </a:spcBef>
              <a:buNone/>
              <a:defRPr sz="1200" b="0" i="0" u="none" strike="noStrike" cap="none">
                <a:solidFill>
                  <a:srgbClr val="888888"/>
                </a:solidFill>
                <a:latin typeface="Roboto" panose="02000000000000000000"/>
                <a:ea typeface="Roboto" panose="02000000000000000000"/>
                <a:cs typeface="Roboto" panose="02000000000000000000"/>
                <a:sym typeface="Roboto" panose="02000000000000000000"/>
              </a:defRPr>
            </a:lvl5pPr>
            <a:lvl6pPr marL="0" marR="0" lvl="5" indent="0" algn="r" rtl="0">
              <a:spcBef>
                <a:spcPts val="0"/>
              </a:spcBef>
              <a:buNone/>
              <a:defRPr sz="1200" b="0" i="0" u="none" strike="noStrike" cap="none">
                <a:solidFill>
                  <a:srgbClr val="888888"/>
                </a:solidFill>
                <a:latin typeface="Roboto" panose="02000000000000000000"/>
                <a:ea typeface="Roboto" panose="02000000000000000000"/>
                <a:cs typeface="Roboto" panose="02000000000000000000"/>
                <a:sym typeface="Roboto" panose="02000000000000000000"/>
              </a:defRPr>
            </a:lvl6pPr>
            <a:lvl7pPr marL="0" marR="0" lvl="6" indent="0" algn="r" rtl="0">
              <a:spcBef>
                <a:spcPts val="0"/>
              </a:spcBef>
              <a:buNone/>
              <a:defRPr sz="1200" b="0" i="0" u="none" strike="noStrike" cap="none">
                <a:solidFill>
                  <a:srgbClr val="888888"/>
                </a:solidFill>
                <a:latin typeface="Roboto" panose="02000000000000000000"/>
                <a:ea typeface="Roboto" panose="02000000000000000000"/>
                <a:cs typeface="Roboto" panose="02000000000000000000"/>
                <a:sym typeface="Roboto" panose="02000000000000000000"/>
              </a:defRPr>
            </a:lvl7pPr>
            <a:lvl8pPr marL="0" marR="0" lvl="7" indent="0" algn="r" rtl="0">
              <a:spcBef>
                <a:spcPts val="0"/>
              </a:spcBef>
              <a:buNone/>
              <a:defRPr sz="1200" b="0" i="0" u="none" strike="noStrike" cap="none">
                <a:solidFill>
                  <a:srgbClr val="888888"/>
                </a:solidFill>
                <a:latin typeface="Roboto" panose="02000000000000000000"/>
                <a:ea typeface="Roboto" panose="02000000000000000000"/>
                <a:cs typeface="Roboto" panose="02000000000000000000"/>
                <a:sym typeface="Roboto" panose="02000000000000000000"/>
              </a:defRPr>
            </a:lvl8pPr>
            <a:lvl9pPr marL="0" marR="0" lvl="8" indent="0" algn="r" rtl="0">
              <a:spcBef>
                <a:spcPts val="0"/>
              </a:spcBef>
              <a:buNone/>
              <a:defRPr sz="1200" b="0" i="0" u="none" strike="noStrike" cap="none">
                <a:solidFill>
                  <a:srgbClr val="888888"/>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pic>
        <p:nvPicPr>
          <p:cNvPr id="15" name="Google Shape;15;p27"/>
          <p:cNvPicPr preferRelativeResize="0"/>
          <p:nvPr/>
        </p:nvPicPr>
        <p:blipFill rotWithShape="1">
          <a:blip r:embed="rId14"/>
          <a:srcRect/>
          <a:stretch>
            <a:fillRect/>
          </a:stretch>
        </p:blipFill>
        <p:spPr>
          <a:xfrm>
            <a:off x="-1" y="7219"/>
            <a:ext cx="12192001" cy="685078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hyperlink" Target="https://clockify.me/blog/productivity/workplace-distractions/" TargetMode="Externa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hyperlink" Target="https://clockify.me/blog/managing-time/how-to-say-no-at-work/" TargetMode="Externa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hyperlink" Target="https://learn.codemithra.com/" TargetMode="Externa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1.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hyperlink" Target="https://clockify.me/blog/productivity/improve-time-management-skills/" TargetMode="Externa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hyperlink" Target="https://clockify.me/blog/productivity/smart-goals/" TargetMode="Externa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0" name="Shape 100"/>
        <p:cNvGrpSpPr/>
        <p:nvPr/>
      </p:nvGrpSpPr>
      <p:grpSpPr>
        <a:xfrm>
          <a:off x="0" y="0"/>
          <a:ext cx="0" cy="0"/>
          <a:chOff x="0" y="0"/>
          <a:chExt cx="0" cy="0"/>
        </a:xfrm>
      </p:grpSpPr>
      <p:pic>
        <p:nvPicPr>
          <p:cNvPr id="101" name="Google Shape;101;p1"/>
          <p:cNvPicPr preferRelativeResize="0"/>
          <p:nvPr/>
        </p:nvPicPr>
        <p:blipFill rotWithShape="1">
          <a:blip r:embed="rId1"/>
          <a:srcRect/>
          <a:stretch>
            <a:fillRect/>
          </a:stretch>
        </p:blipFill>
        <p:spPr>
          <a:xfrm>
            <a:off x="3" y="6"/>
            <a:ext cx="12192004" cy="6858001"/>
          </a:xfrm>
          <a:prstGeom prst="rect">
            <a:avLst/>
          </a:prstGeom>
          <a:noFill/>
          <a:ln>
            <a:noFill/>
          </a:ln>
        </p:spPr>
      </p:pic>
      <p:pic>
        <p:nvPicPr>
          <p:cNvPr id="102" name="Google Shape;102;p1"/>
          <p:cNvPicPr preferRelativeResize="0"/>
          <p:nvPr/>
        </p:nvPicPr>
        <p:blipFill rotWithShape="1">
          <a:blip r:embed="rId2"/>
          <a:srcRect/>
          <a:stretch>
            <a:fillRect/>
          </a:stretch>
        </p:blipFill>
        <p:spPr>
          <a:xfrm>
            <a:off x="3339473" y="800388"/>
            <a:ext cx="5513065" cy="3897867"/>
          </a:xfrm>
          <a:prstGeom prst="rect">
            <a:avLst/>
          </a:prstGeom>
          <a:noFill/>
          <a:ln>
            <a:noFill/>
          </a:ln>
        </p:spPr>
      </p:pic>
      <p:pic>
        <p:nvPicPr>
          <p:cNvPr id="103" name="Google Shape;103;p1"/>
          <p:cNvPicPr preferRelativeResize="0"/>
          <p:nvPr/>
        </p:nvPicPr>
        <p:blipFill rotWithShape="1">
          <a:blip r:embed="rId3"/>
          <a:srcRect/>
          <a:stretch>
            <a:fillRect/>
          </a:stretch>
        </p:blipFill>
        <p:spPr>
          <a:xfrm>
            <a:off x="2933406" y="4514855"/>
            <a:ext cx="6325201" cy="15427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p9"/>
          <p:cNvSpPr txBox="1"/>
          <p:nvPr/>
        </p:nvSpPr>
        <p:spPr>
          <a:xfrm>
            <a:off x="7669000" y="3314833"/>
            <a:ext cx="4351600" cy="549600"/>
          </a:xfrm>
          <a:prstGeom prst="rect">
            <a:avLst/>
          </a:prstGeom>
          <a:noFill/>
          <a:ln>
            <a:noFill/>
          </a:ln>
        </p:spPr>
        <p:txBody>
          <a:bodyPr spcFirstLastPara="1" wrap="square" lIns="0" tIns="0" rIns="0" bIns="0" anchor="t" anchorCtr="0">
            <a:noAutofit/>
          </a:bodyPr>
          <a:lstStyle/>
          <a:p>
            <a:pPr marL="0" marR="508000" lvl="0" indent="0" algn="l" rtl="0">
              <a:lnSpc>
                <a:spcPct val="115000"/>
              </a:lnSpc>
              <a:spcBef>
                <a:spcPts val="2665"/>
              </a:spcBef>
              <a:spcAft>
                <a:spcPts val="26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Avoiding </a:t>
            </a:r>
            <a:r>
              <a:rPr lang="en-GB" sz="3200" b="0" i="0" u="none" strike="noStrike" cap="none">
                <a:solidFill>
                  <a:schemeClr val="dk1"/>
                </a:solidFill>
                <a:uFill>
                  <a:noFill/>
                </a:uFill>
                <a:latin typeface="Roboto" panose="02000000000000000000"/>
                <a:ea typeface="Roboto" panose="02000000000000000000"/>
                <a:cs typeface="Roboto" panose="02000000000000000000"/>
                <a:sym typeface="Roboto" panose="02000000000000000000"/>
                <a:hlinkClick r:id="rId1"/>
              </a:rPr>
              <a:t>distractions</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57" name="Google Shape;157;p9"/>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58" name="Google Shape;158;p9"/>
          <p:cNvPicPr preferRelativeResize="0"/>
          <p:nvPr/>
        </p:nvPicPr>
        <p:blipFill rotWithShape="1">
          <a:blip r:embed="rId2"/>
          <a:srcRect/>
          <a:stretch>
            <a:fillRect/>
          </a:stretch>
        </p:blipFill>
        <p:spPr>
          <a:xfrm>
            <a:off x="436800" y="2097167"/>
            <a:ext cx="5659200" cy="34387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1000"/>
                                        <p:tgtEl>
                                          <p:spTgt spid="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p10"/>
          <p:cNvSpPr txBox="1"/>
          <p:nvPr/>
        </p:nvSpPr>
        <p:spPr>
          <a:xfrm>
            <a:off x="7332300" y="3177133"/>
            <a:ext cx="3657200" cy="549600"/>
          </a:xfrm>
          <a:prstGeom prst="rect">
            <a:avLst/>
          </a:prstGeom>
          <a:noFill/>
          <a:ln>
            <a:noFill/>
          </a:ln>
        </p:spPr>
        <p:txBody>
          <a:bodyPr spcFirstLastPara="1" wrap="square" lIns="0" tIns="0" rIns="0" bIns="0" anchor="t" anchorCtr="0">
            <a:noAutofit/>
          </a:bodyPr>
          <a:lstStyle/>
          <a:p>
            <a:pPr marL="0" marR="508000" lvl="0" indent="0" algn="ctr" rtl="0">
              <a:lnSpc>
                <a:spcPct val="115000"/>
              </a:lnSpc>
              <a:spcBef>
                <a:spcPts val="2665"/>
              </a:spcBef>
              <a:spcAft>
                <a:spcPts val="26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Single-tasking</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64" name="Google Shape;164;p10"/>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65" name="Google Shape;165;p10"/>
          <p:cNvPicPr preferRelativeResize="0"/>
          <p:nvPr/>
        </p:nvPicPr>
        <p:blipFill rotWithShape="1">
          <a:blip r:embed="rId1"/>
          <a:srcRect/>
          <a:stretch>
            <a:fillRect/>
          </a:stretch>
        </p:blipFill>
        <p:spPr>
          <a:xfrm>
            <a:off x="533700" y="1470316"/>
            <a:ext cx="5080000" cy="4673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69" name="Shape 169"/>
        <p:cNvGrpSpPr/>
        <p:nvPr/>
      </p:nvGrpSpPr>
      <p:grpSpPr>
        <a:xfrm>
          <a:off x="0" y="0"/>
          <a:ext cx="0" cy="0"/>
          <a:chOff x="0" y="0"/>
          <a:chExt cx="0" cy="0"/>
        </a:xfrm>
      </p:grpSpPr>
      <p:sp>
        <p:nvSpPr>
          <p:cNvPr id="170" name="Google Shape;170;p11"/>
          <p:cNvSpPr txBox="1"/>
          <p:nvPr/>
        </p:nvSpPr>
        <p:spPr>
          <a:xfrm>
            <a:off x="8307267" y="3236833"/>
            <a:ext cx="2886000" cy="549600"/>
          </a:xfrm>
          <a:prstGeom prst="rect">
            <a:avLst/>
          </a:prstGeom>
          <a:noFill/>
          <a:ln>
            <a:noFill/>
          </a:ln>
        </p:spPr>
        <p:txBody>
          <a:bodyPr spcFirstLastPara="1" wrap="square" lIns="0" tIns="0" rIns="0" bIns="0" anchor="t" anchorCtr="0">
            <a:noAutofit/>
          </a:bodyPr>
          <a:lstStyle/>
          <a:p>
            <a:pPr marL="0" marR="508000" lvl="0" indent="0" algn="l" rtl="0">
              <a:lnSpc>
                <a:spcPct val="115000"/>
              </a:lnSpc>
              <a:spcBef>
                <a:spcPts val="2665"/>
              </a:spcBef>
              <a:spcAft>
                <a:spcPts val="2665"/>
              </a:spcAft>
              <a:buNone/>
            </a:pPr>
            <a:r>
              <a:rPr lang="en-GB" sz="3200" b="0" i="0" u="none" strike="noStrike" cap="none">
                <a:solidFill>
                  <a:schemeClr val="dk1"/>
                </a:solidFill>
                <a:uFill>
                  <a:noFill/>
                </a:uFill>
                <a:latin typeface="Roboto" panose="02000000000000000000"/>
                <a:ea typeface="Roboto" panose="02000000000000000000"/>
                <a:cs typeface="Roboto" panose="02000000000000000000"/>
                <a:sym typeface="Roboto" panose="02000000000000000000"/>
                <a:hlinkClick r:id="rId1"/>
              </a:rPr>
              <a:t>Saying "No"</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71" name="Google Shape;171;p11"/>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72" name="Google Shape;172;p11"/>
          <p:cNvPicPr preferRelativeResize="0"/>
          <p:nvPr/>
        </p:nvPicPr>
        <p:blipFill rotWithShape="1">
          <a:blip r:embed="rId2"/>
          <a:srcRect/>
          <a:stretch>
            <a:fillRect/>
          </a:stretch>
        </p:blipFill>
        <p:spPr>
          <a:xfrm>
            <a:off x="394101" y="2099892"/>
            <a:ext cx="5701905" cy="31930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
                                        </p:tgtEl>
                                        <p:attrNameLst>
                                          <p:attrName>style.visibility</p:attrName>
                                        </p:attrNameLst>
                                      </p:cBhvr>
                                      <p:to>
                                        <p:strVal val="visible"/>
                                      </p:to>
                                    </p:set>
                                    <p:animEffect transition="in" filter="fade">
                                      <p:cBhvr>
                                        <p:cTn id="7" dur="10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76" name="Shape 176"/>
        <p:cNvGrpSpPr/>
        <p:nvPr/>
      </p:nvGrpSpPr>
      <p:grpSpPr>
        <a:xfrm>
          <a:off x="0" y="0"/>
          <a:ext cx="0" cy="0"/>
          <a:chOff x="0" y="0"/>
          <a:chExt cx="0" cy="0"/>
        </a:xfrm>
      </p:grpSpPr>
      <p:sp>
        <p:nvSpPr>
          <p:cNvPr id="177" name="Google Shape;177;p12"/>
          <p:cNvSpPr txBox="1"/>
          <p:nvPr/>
        </p:nvSpPr>
        <p:spPr>
          <a:xfrm>
            <a:off x="8317867" y="3154200"/>
            <a:ext cx="3436000" cy="549600"/>
          </a:xfrm>
          <a:prstGeom prst="rect">
            <a:avLst/>
          </a:prstGeom>
          <a:noFill/>
          <a:ln>
            <a:noFill/>
          </a:ln>
        </p:spPr>
        <p:txBody>
          <a:bodyPr spcFirstLastPara="1" wrap="square" lIns="0" tIns="0" rIns="0" bIns="0" anchor="t" anchorCtr="0">
            <a:noAutofit/>
          </a:bodyPr>
          <a:lstStyle/>
          <a:p>
            <a:pPr marL="0" marR="508000" lvl="0" indent="0" algn="ctr" rtl="0">
              <a:lnSpc>
                <a:spcPct val="115000"/>
              </a:lnSpc>
              <a:spcBef>
                <a:spcPts val="2665"/>
              </a:spcBef>
              <a:spcAft>
                <a:spcPts val="26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Setting priorities </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78" name="Google Shape;178;p12"/>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79" name="Google Shape;179;p12"/>
          <p:cNvPicPr preferRelativeResize="0"/>
          <p:nvPr/>
        </p:nvPicPr>
        <p:blipFill rotWithShape="1">
          <a:blip r:embed="rId1"/>
          <a:srcRect/>
          <a:stretch>
            <a:fillRect/>
          </a:stretch>
        </p:blipFill>
        <p:spPr>
          <a:xfrm>
            <a:off x="203200" y="1448817"/>
            <a:ext cx="7620000" cy="4762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r>
              <a:rPr lang="en-US"/>
              <a:t>20-80-Pareto principle</a:t>
            </a:r>
            <a:endParaRPr lang="en-US"/>
          </a:p>
        </p:txBody>
      </p:sp>
      <p:sp>
        <p:nvSpPr>
          <p:cNvPr id="3" name="Text Placeholder 2"/>
          <p:cNvSpPr/>
          <p:nvPr>
            <p:ph type="body" idx="1"/>
          </p:nvPr>
        </p:nvSpPr>
        <p:spPr>
          <a:xfrm>
            <a:off x="838200" y="1838960"/>
            <a:ext cx="10515600" cy="4351338"/>
          </a:xfrm>
        </p:spPr>
        <p:txBody>
          <a:bodyPr/>
          <a:p>
            <a:r>
              <a:rPr lang="en-US"/>
              <a:t>20 percent of your efforts IN THE RIGHT PLACE produce 80 percent of the results.</a:t>
            </a:r>
            <a:endParaRPr lang="en-US"/>
          </a:p>
          <a:p>
            <a:r>
              <a:rPr lang="en-US"/>
              <a:t>80% of the effects come from 20% of the causes</a:t>
            </a:r>
            <a:endParaRPr lang="en-US"/>
          </a:p>
          <a:p>
            <a:r>
              <a:rPr lang="en-US"/>
              <a:t>20% of your workforce is responsible for 80% of the output</a:t>
            </a:r>
            <a:endParaRPr lang="en-US"/>
          </a:p>
          <a:p>
            <a:r>
              <a:rPr lang="en-US"/>
              <a:t>80% of your success comes from 20% of your ideas. </a:t>
            </a:r>
            <a:endParaRPr lang="en-US"/>
          </a:p>
          <a:p>
            <a:r>
              <a:rPr lang="en-US"/>
              <a:t>80% of the public uses 20% of their computers' features. </a:t>
            </a:r>
            <a:endParaRPr lang="en-US"/>
          </a:p>
          <a:p>
            <a:r>
              <a:rPr lang="en-US"/>
              <a:t>80% of crimes are committed by 20% of criminals. </a:t>
            </a:r>
            <a:endParaRPr lang="en-US"/>
          </a:p>
          <a:p>
            <a:r>
              <a:rPr lang="en-US"/>
              <a:t>80% of sales are from 20% of clients</a:t>
            </a: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83" name="Shape 183"/>
        <p:cNvGrpSpPr/>
        <p:nvPr/>
      </p:nvGrpSpPr>
      <p:grpSpPr>
        <a:xfrm>
          <a:off x="0" y="0"/>
          <a:ext cx="0" cy="0"/>
          <a:chOff x="0" y="0"/>
          <a:chExt cx="0" cy="0"/>
        </a:xfrm>
      </p:grpSpPr>
      <p:sp>
        <p:nvSpPr>
          <p:cNvPr id="184" name="Google Shape;184;p13"/>
          <p:cNvSpPr txBox="1"/>
          <p:nvPr/>
        </p:nvSpPr>
        <p:spPr>
          <a:xfrm>
            <a:off x="6719867" y="3325867"/>
            <a:ext cx="5034000" cy="549600"/>
          </a:xfrm>
          <a:prstGeom prst="rect">
            <a:avLst/>
          </a:prstGeom>
          <a:noFill/>
          <a:ln>
            <a:noFill/>
          </a:ln>
        </p:spPr>
        <p:txBody>
          <a:bodyPr spcFirstLastPara="1" wrap="square" lIns="0" tIns="0" rIns="0" bIns="0" anchor="t" anchorCtr="0">
            <a:noAutofit/>
          </a:bodyPr>
          <a:lstStyle/>
          <a:p>
            <a:pPr marL="0" marR="508000" lvl="0" indent="0" algn="ctr" rtl="0">
              <a:lnSpc>
                <a:spcPct val="115000"/>
              </a:lnSpc>
              <a:spcBef>
                <a:spcPts val="2665"/>
              </a:spcBef>
              <a:spcAft>
                <a:spcPts val="26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Beating procrastination </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85" name="Google Shape;185;p13"/>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86" name="Google Shape;186;p13"/>
          <p:cNvPicPr preferRelativeResize="0"/>
          <p:nvPr/>
        </p:nvPicPr>
        <p:blipFill rotWithShape="1">
          <a:blip r:embed="rId1"/>
          <a:srcRect/>
          <a:stretch>
            <a:fillRect/>
          </a:stretch>
        </p:blipFill>
        <p:spPr>
          <a:xfrm>
            <a:off x="244267" y="1812350"/>
            <a:ext cx="5851732" cy="409621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fade">
                                      <p:cBhvr>
                                        <p:cTn id="7"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90" name="Shape 190"/>
        <p:cNvGrpSpPr/>
        <p:nvPr/>
      </p:nvGrpSpPr>
      <p:grpSpPr>
        <a:xfrm>
          <a:off x="0" y="0"/>
          <a:ext cx="0" cy="0"/>
          <a:chOff x="0" y="0"/>
          <a:chExt cx="0" cy="0"/>
        </a:xfrm>
      </p:grpSpPr>
      <p:sp>
        <p:nvSpPr>
          <p:cNvPr id="191" name="Google Shape;191;p14"/>
          <p:cNvSpPr txBox="1"/>
          <p:nvPr/>
        </p:nvSpPr>
        <p:spPr>
          <a:xfrm>
            <a:off x="6096000" y="3402051"/>
            <a:ext cx="5667600" cy="549600"/>
          </a:xfrm>
          <a:prstGeom prst="rect">
            <a:avLst/>
          </a:prstGeom>
          <a:noFill/>
          <a:ln>
            <a:noFill/>
          </a:ln>
        </p:spPr>
        <p:txBody>
          <a:bodyPr spcFirstLastPara="1" wrap="square" lIns="0" tIns="0" rIns="0" bIns="0" anchor="t" anchorCtr="0">
            <a:noAutofit/>
          </a:bodyPr>
          <a:lstStyle/>
          <a:p>
            <a:pPr marL="0" marR="508000" lvl="0" indent="0" algn="ctr" rtl="0">
              <a:lnSpc>
                <a:spcPct val="120000"/>
              </a:lnSpc>
              <a:spcBef>
                <a:spcPts val="1865"/>
              </a:spcBef>
              <a:spcAft>
                <a:spcPts val="0"/>
              </a:spcAft>
              <a:buNone/>
            </a:pPr>
            <a:r>
              <a:rPr lang="en-GB" sz="1800" b="0" i="0" u="none" strike="noStrike" cap="none">
                <a:solidFill>
                  <a:schemeClr val="dk1"/>
                </a:solidFill>
                <a:latin typeface="Roboto" panose="02000000000000000000"/>
                <a:ea typeface="Roboto" panose="02000000000000000000"/>
                <a:cs typeface="Roboto" panose="02000000000000000000"/>
                <a:sym typeface="Roboto" panose="02000000000000000000"/>
              </a:rPr>
              <a:t>Follow the Pareto principle</a:t>
            </a:r>
            <a:endParaRPr lang="en-GB" sz="18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508000" lvl="0" indent="0" algn="ctr" rtl="0">
              <a:lnSpc>
                <a:spcPct val="120000"/>
              </a:lnSpc>
              <a:spcBef>
                <a:spcPts val="1865"/>
              </a:spcBef>
              <a:spcAft>
                <a:spcPts val="0"/>
              </a:spcAft>
              <a:buNone/>
            </a:pPr>
            <a:endParaRPr lang="en-GB" sz="18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1800"/>
              </a:spcBef>
              <a:spcAft>
                <a:spcPts val="0"/>
              </a:spcAft>
              <a:buClr>
                <a:schemeClr val="dk1"/>
              </a:buClr>
              <a:buSzPts val="1100"/>
              <a:buFont typeface="Arial" panose="020B0604020202020204"/>
              <a:buNone/>
            </a:pPr>
            <a:r>
              <a:rPr lang="en-GB" sz="1800">
                <a:solidFill>
                  <a:srgbClr val="455A64"/>
                </a:solidFill>
                <a:latin typeface="Roboto" panose="02000000000000000000"/>
                <a:ea typeface="Roboto" panose="02000000000000000000"/>
                <a:cs typeface="Roboto" panose="02000000000000000000"/>
                <a:sym typeface="Roboto" panose="02000000000000000000"/>
              </a:rPr>
              <a:t>you do less, but achieve more, which saves you time.</a:t>
            </a:r>
            <a:endParaRPr sz="1800">
              <a:solidFill>
                <a:srgbClr val="455A64"/>
              </a:solidFill>
              <a:latin typeface="Roboto" panose="02000000000000000000"/>
              <a:ea typeface="Roboto" panose="02000000000000000000"/>
              <a:cs typeface="Roboto" panose="02000000000000000000"/>
              <a:sym typeface="Roboto" panose="02000000000000000000"/>
            </a:endParaRPr>
          </a:p>
          <a:p>
            <a:pPr marL="0" lvl="0" indent="0" algn="l" rtl="0">
              <a:lnSpc>
                <a:spcPct val="160000"/>
              </a:lnSpc>
              <a:spcBef>
                <a:spcPts val="1200"/>
              </a:spcBef>
              <a:spcAft>
                <a:spcPts val="0"/>
              </a:spcAft>
              <a:buClr>
                <a:schemeClr val="dk1"/>
              </a:buClr>
              <a:buSzPts val="1100"/>
              <a:buFont typeface="Arial" panose="020B0604020202020204"/>
              <a:buNone/>
            </a:pPr>
            <a:r>
              <a:rPr lang="en-GB" sz="1800">
                <a:solidFill>
                  <a:srgbClr val="455A64"/>
                </a:solidFill>
                <a:latin typeface="Roboto" panose="02000000000000000000"/>
                <a:ea typeface="Roboto" panose="02000000000000000000"/>
                <a:cs typeface="Roboto" panose="02000000000000000000"/>
                <a:sym typeface="Roboto" panose="02000000000000000000"/>
              </a:rPr>
              <a:t>Moreover, it brings a boost to your confidence — you’re not trying too hard, but you’re still successful.</a:t>
            </a:r>
            <a:endParaRPr sz="1800">
              <a:solidFill>
                <a:srgbClr val="455A64"/>
              </a:solidFill>
              <a:latin typeface="Roboto" panose="02000000000000000000"/>
              <a:ea typeface="Roboto" panose="02000000000000000000"/>
              <a:cs typeface="Roboto" panose="02000000000000000000"/>
              <a:sym typeface="Roboto" panose="02000000000000000000"/>
            </a:endParaRPr>
          </a:p>
          <a:p>
            <a:pPr marL="0" marR="508000" lvl="0" indent="0" algn="ctr" rtl="0">
              <a:lnSpc>
                <a:spcPct val="120000"/>
              </a:lnSpc>
              <a:spcBef>
                <a:spcPts val="1865"/>
              </a:spcBef>
              <a:spcAft>
                <a:spcPts val="0"/>
              </a:spcAft>
              <a:buNone/>
            </a:pPr>
            <a:endParaRPr sz="18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508000" lvl="0" indent="0" algn="ctr" rtl="0">
              <a:lnSpc>
                <a:spcPct val="115000"/>
              </a:lnSpc>
              <a:spcBef>
                <a:spcPts val="2665"/>
              </a:spcBef>
              <a:spcAft>
                <a:spcPts val="2665"/>
              </a:spcAft>
              <a:buNone/>
            </a:pPr>
            <a:endParaRPr sz="18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92" name="Google Shape;192;p14"/>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93" name="Google Shape;193;p14"/>
          <p:cNvPicPr preferRelativeResize="0"/>
          <p:nvPr/>
        </p:nvPicPr>
        <p:blipFill rotWithShape="1">
          <a:blip r:embed="rId1"/>
          <a:srcRect/>
          <a:stretch>
            <a:fillRect/>
          </a:stretch>
        </p:blipFill>
        <p:spPr>
          <a:xfrm>
            <a:off x="203201" y="2175949"/>
            <a:ext cx="5689599" cy="37930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1000"/>
                                        <p:tgtEl>
                                          <p:spTgt spid="1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97" name="Shape 197"/>
        <p:cNvGrpSpPr/>
        <p:nvPr/>
      </p:nvGrpSpPr>
      <p:grpSpPr>
        <a:xfrm>
          <a:off x="0" y="0"/>
          <a:ext cx="0" cy="0"/>
          <a:chOff x="0" y="0"/>
          <a:chExt cx="0" cy="0"/>
        </a:xfrm>
      </p:grpSpPr>
      <p:sp>
        <p:nvSpPr>
          <p:cNvPr id="198" name="Google Shape;198;p15"/>
          <p:cNvSpPr txBox="1"/>
          <p:nvPr/>
        </p:nvSpPr>
        <p:spPr>
          <a:xfrm>
            <a:off x="4961200" y="3375433"/>
            <a:ext cx="7230800" cy="549600"/>
          </a:xfrm>
          <a:prstGeom prst="rect">
            <a:avLst/>
          </a:prstGeom>
          <a:noFill/>
          <a:ln>
            <a:noFill/>
          </a:ln>
        </p:spPr>
        <p:txBody>
          <a:bodyPr spcFirstLastPara="1" wrap="square" lIns="0" tIns="0" rIns="0" bIns="0" anchor="t" anchorCtr="0">
            <a:noAutofit/>
          </a:bodyPr>
          <a:lstStyle/>
          <a:p>
            <a:pPr marL="609600" marR="508000" lvl="0" indent="0" algn="ctr" rtl="0">
              <a:lnSpc>
                <a:spcPct val="184000"/>
              </a:lnSpc>
              <a:spcBef>
                <a:spcPts val="1600"/>
              </a:spcBef>
              <a:spcAft>
                <a:spcPts val="2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How to follow the Pareto principle</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99" name="Google Shape;199;p15"/>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00" name="Google Shape;200;p15"/>
          <p:cNvPicPr preferRelativeResize="0"/>
          <p:nvPr/>
        </p:nvPicPr>
        <p:blipFill rotWithShape="1">
          <a:blip r:embed="rId1"/>
          <a:srcRect/>
          <a:stretch>
            <a:fillRect/>
          </a:stretch>
        </p:blipFill>
        <p:spPr>
          <a:xfrm>
            <a:off x="197733" y="1746283"/>
            <a:ext cx="4554803" cy="45548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1000"/>
                                        <p:tgtEl>
                                          <p:spTgt spid="1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04" name="Shape 204"/>
        <p:cNvGrpSpPr/>
        <p:nvPr/>
      </p:nvGrpSpPr>
      <p:grpSpPr>
        <a:xfrm>
          <a:off x="0" y="0"/>
          <a:ext cx="0" cy="0"/>
          <a:chOff x="0" y="0"/>
          <a:chExt cx="0" cy="0"/>
        </a:xfrm>
      </p:grpSpPr>
      <p:sp>
        <p:nvSpPr>
          <p:cNvPr id="205" name="Google Shape;205;p16"/>
          <p:cNvSpPr txBox="1"/>
          <p:nvPr/>
        </p:nvSpPr>
        <p:spPr>
          <a:xfrm>
            <a:off x="1663533" y="1659833"/>
            <a:ext cx="8173200" cy="549600"/>
          </a:xfrm>
          <a:prstGeom prst="rect">
            <a:avLst/>
          </a:prstGeom>
          <a:noFill/>
          <a:ln>
            <a:noFill/>
          </a:ln>
        </p:spPr>
        <p:txBody>
          <a:bodyPr spcFirstLastPara="1" wrap="square" lIns="0" tIns="0" rIns="0" bIns="0" anchor="t" anchorCtr="0">
            <a:noAutofit/>
          </a:bodyPr>
          <a:lstStyle/>
          <a:p>
            <a:pPr marL="0" marR="508000" lvl="0" indent="0" algn="ctr" rtl="0">
              <a:lnSpc>
                <a:spcPct val="143000"/>
              </a:lnSpc>
              <a:spcBef>
                <a:spcPts val="0"/>
              </a:spcBef>
              <a:spcAft>
                <a:spcPts val="800"/>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Time Management for Meeting Deadlines</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206" name="Google Shape;206;p16"/>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07" name="Google Shape;207;p16"/>
          <p:cNvPicPr preferRelativeResize="0"/>
          <p:nvPr/>
        </p:nvPicPr>
        <p:blipFill rotWithShape="1">
          <a:blip r:embed="rId1"/>
          <a:srcRect/>
          <a:stretch>
            <a:fillRect/>
          </a:stretch>
        </p:blipFill>
        <p:spPr>
          <a:xfrm>
            <a:off x="3789200" y="2379600"/>
            <a:ext cx="4242168" cy="42421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11" name="Shape 211"/>
        <p:cNvGrpSpPr/>
        <p:nvPr/>
      </p:nvGrpSpPr>
      <p:grpSpPr>
        <a:xfrm>
          <a:off x="0" y="0"/>
          <a:ext cx="0" cy="0"/>
          <a:chOff x="0" y="0"/>
          <a:chExt cx="0" cy="0"/>
        </a:xfrm>
      </p:grpSpPr>
      <p:sp>
        <p:nvSpPr>
          <p:cNvPr id="212" name="Google Shape;212;p17"/>
          <p:cNvSpPr txBox="1"/>
          <p:nvPr/>
        </p:nvSpPr>
        <p:spPr>
          <a:xfrm>
            <a:off x="4208145" y="3408680"/>
            <a:ext cx="8225155" cy="2797175"/>
          </a:xfrm>
          <a:prstGeom prst="rect">
            <a:avLst/>
          </a:prstGeom>
          <a:noFill/>
          <a:ln>
            <a:noFill/>
          </a:ln>
        </p:spPr>
        <p:txBody>
          <a:bodyPr spcFirstLastPara="1" wrap="square" lIns="0" tIns="0" rIns="0" bIns="0" anchor="t" anchorCtr="0">
            <a:noAutofit/>
          </a:bodyPr>
          <a:lstStyle/>
          <a:p>
            <a:pPr marL="0" marR="0" lvl="0" indent="0" algn="ctr" rtl="0">
              <a:lnSpc>
                <a:spcPct val="189000"/>
              </a:lnSpc>
              <a:spcBef>
                <a:spcPts val="0"/>
              </a:spcBef>
              <a:spcAft>
                <a:spcPts val="10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 Set Goals</a:t>
            </a:r>
            <a:endPar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89000"/>
              </a:lnSpc>
              <a:spcBef>
                <a:spcPts val="0"/>
              </a:spcBef>
              <a:spcAft>
                <a:spcPts val="1065"/>
              </a:spcAft>
              <a:buNone/>
            </a:pPr>
            <a:r>
              <a:rPr lang="en-US" sz="3200" b="0" i="0" u="none" strike="noStrike" cap="none">
                <a:solidFill>
                  <a:schemeClr val="dk1"/>
                </a:solidFill>
                <a:latin typeface="Roboto" panose="02000000000000000000"/>
                <a:ea typeface="Roboto" panose="02000000000000000000"/>
                <a:cs typeface="Roboto" panose="02000000000000000000"/>
                <a:sym typeface="Roboto" panose="02000000000000000000"/>
              </a:rPr>
              <a:t>Small goals and large goals</a:t>
            </a:r>
            <a:endParaRPr lang="en-US"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213" name="Google Shape;213;p17"/>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14" name="Google Shape;214;p17"/>
          <p:cNvPicPr preferRelativeResize="0"/>
          <p:nvPr/>
        </p:nvPicPr>
        <p:blipFill rotWithShape="1">
          <a:blip r:embed="rId1"/>
          <a:srcRect/>
          <a:stretch>
            <a:fillRect/>
          </a:stretch>
        </p:blipFill>
        <p:spPr>
          <a:xfrm>
            <a:off x="913800" y="1857383"/>
            <a:ext cx="4572000" cy="4572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animEffect transition="in" filter="fade">
                                      <p:cBhvr>
                                        <p:cTn id="7"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7" name="Shape 107"/>
        <p:cNvGrpSpPr/>
        <p:nvPr/>
      </p:nvGrpSpPr>
      <p:grpSpPr>
        <a:xfrm>
          <a:off x="0" y="0"/>
          <a:ext cx="0" cy="0"/>
          <a:chOff x="0" y="0"/>
          <a:chExt cx="0" cy="0"/>
        </a:xfrm>
      </p:grpSpPr>
      <p:pic>
        <p:nvPicPr>
          <p:cNvPr id="108" name="Google Shape;108;p2"/>
          <p:cNvPicPr preferRelativeResize="0"/>
          <p:nvPr/>
        </p:nvPicPr>
        <p:blipFill rotWithShape="1">
          <a:blip r:embed="rId1"/>
          <a:srcRect/>
          <a:stretch>
            <a:fillRect/>
          </a:stretch>
        </p:blipFill>
        <p:spPr>
          <a:xfrm>
            <a:off x="1" y="1"/>
            <a:ext cx="12192005" cy="6858000"/>
          </a:xfrm>
          <a:prstGeom prst="rect">
            <a:avLst/>
          </a:prstGeom>
          <a:noFill/>
          <a:ln>
            <a:noFill/>
          </a:ln>
        </p:spPr>
      </p:pic>
      <p:sp>
        <p:nvSpPr>
          <p:cNvPr id="109" name="Google Shape;109;p2"/>
          <p:cNvSpPr txBox="1"/>
          <p:nvPr/>
        </p:nvSpPr>
        <p:spPr>
          <a:xfrm>
            <a:off x="8" y="2088242"/>
            <a:ext cx="6254700" cy="2986200"/>
          </a:xfrm>
          <a:prstGeom prst="rect">
            <a:avLst/>
          </a:prstGeom>
          <a:noFill/>
          <a:ln>
            <a:noFill/>
          </a:ln>
        </p:spPr>
        <p:txBody>
          <a:bodyPr spcFirstLastPara="1" wrap="square" lIns="121900" tIns="121900" rIns="121900" bIns="121900" anchor="t" anchorCtr="0">
            <a:spAutoFit/>
          </a:bodyPr>
          <a:lstStyle/>
          <a:p>
            <a:pPr marL="0" marR="0" lvl="0" indent="0" algn="ctr" rtl="0">
              <a:lnSpc>
                <a:spcPct val="115000"/>
              </a:lnSpc>
              <a:spcBef>
                <a:spcPts val="0"/>
              </a:spcBef>
              <a:spcAft>
                <a:spcPts val="0"/>
              </a:spcAft>
              <a:buNone/>
            </a:pPr>
            <a:r>
              <a:rPr lang="en-GB" sz="4000" b="1" i="0" u="none" strike="noStrike" cap="none">
                <a:solidFill>
                  <a:schemeClr val="lt1"/>
                </a:solidFill>
                <a:latin typeface="Roboto" panose="02000000000000000000"/>
                <a:ea typeface="Roboto" panose="02000000000000000000"/>
                <a:cs typeface="Roboto" panose="02000000000000000000"/>
                <a:sym typeface="Roboto" panose="02000000000000000000"/>
              </a:rPr>
              <a:t>TIME MANAGEMENT MONITORING ADHERING TO DEADLINES</a:t>
            </a:r>
            <a:endParaRPr lang="en-GB" sz="4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15000"/>
              </a:lnSpc>
              <a:spcBef>
                <a:spcPts val="0"/>
              </a:spcBef>
              <a:spcAft>
                <a:spcPts val="0"/>
              </a:spcAft>
              <a:buNone/>
            </a:pPr>
            <a:endParaRPr sz="4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18" name="Shape 218"/>
        <p:cNvGrpSpPr/>
        <p:nvPr/>
      </p:nvGrpSpPr>
      <p:grpSpPr>
        <a:xfrm>
          <a:off x="0" y="0"/>
          <a:ext cx="0" cy="0"/>
          <a:chOff x="0" y="0"/>
          <a:chExt cx="0" cy="0"/>
        </a:xfrm>
      </p:grpSpPr>
      <p:sp>
        <p:nvSpPr>
          <p:cNvPr id="219" name="Google Shape;219;p18"/>
          <p:cNvSpPr txBox="1"/>
          <p:nvPr/>
        </p:nvSpPr>
        <p:spPr>
          <a:xfrm>
            <a:off x="5584825" y="3342640"/>
            <a:ext cx="5941695" cy="549910"/>
          </a:xfrm>
          <a:prstGeom prst="rect">
            <a:avLst/>
          </a:prstGeom>
          <a:noFill/>
          <a:ln>
            <a:noFill/>
          </a:ln>
        </p:spPr>
        <p:txBody>
          <a:bodyPr spcFirstLastPara="1" wrap="square" lIns="0" tIns="0" rIns="0" bIns="0" anchor="t" anchorCtr="0">
            <a:noAutofit/>
          </a:bodyPr>
          <a:lstStyle/>
          <a:p>
            <a:pPr marL="0" marR="0" lvl="0" indent="0" algn="ctr" rtl="0">
              <a:lnSpc>
                <a:spcPct val="189000"/>
              </a:lnSpc>
              <a:spcBef>
                <a:spcPts val="0"/>
              </a:spcBef>
              <a:spcAft>
                <a:spcPts val="1065"/>
              </a:spcAft>
              <a:buNone/>
            </a:pPr>
            <a:r>
              <a:rPr lang="en-GB" sz="3200" b="1" i="0" u="none" strike="noStrike" cap="none">
                <a:solidFill>
                  <a:schemeClr val="dk1"/>
                </a:solidFill>
                <a:latin typeface="Roboto" panose="02000000000000000000"/>
                <a:ea typeface="Roboto" panose="02000000000000000000"/>
                <a:cs typeface="Roboto" panose="02000000000000000000"/>
                <a:sym typeface="Roboto" panose="02000000000000000000"/>
              </a:rPr>
              <a:t>Put Together a Checklist</a:t>
            </a:r>
            <a:endParaRPr lang="en-GB" sz="3200" b="1"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89000"/>
              </a:lnSpc>
              <a:spcBef>
                <a:spcPts val="0"/>
              </a:spcBef>
              <a:spcAft>
                <a:spcPts val="1065"/>
              </a:spcAft>
              <a:buNone/>
            </a:pPr>
            <a:r>
              <a:rPr lang="en-US" sz="3200" b="0" i="0" u="none" strike="noStrike" cap="none">
                <a:solidFill>
                  <a:schemeClr val="dk1"/>
                </a:solidFill>
                <a:latin typeface="Roboto" panose="02000000000000000000"/>
                <a:ea typeface="Roboto" panose="02000000000000000000"/>
                <a:cs typeface="Roboto" panose="02000000000000000000"/>
                <a:sym typeface="Roboto" panose="02000000000000000000"/>
              </a:rPr>
              <a:t>YoYou will get a positive feeeling of accomplishing your goals</a:t>
            </a:r>
            <a:endParaRPr lang="en-US"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220" name="Google Shape;220;p18"/>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21" name="Google Shape;221;p18"/>
          <p:cNvPicPr preferRelativeResize="0"/>
          <p:nvPr/>
        </p:nvPicPr>
        <p:blipFill rotWithShape="1">
          <a:blip r:embed="rId1"/>
          <a:srcRect/>
          <a:stretch>
            <a:fillRect/>
          </a:stretch>
        </p:blipFill>
        <p:spPr>
          <a:xfrm>
            <a:off x="175034" y="1642549"/>
            <a:ext cx="5920967" cy="465388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225" name="Shape 225"/>
        <p:cNvGrpSpPr/>
        <p:nvPr/>
      </p:nvGrpSpPr>
      <p:grpSpPr>
        <a:xfrm>
          <a:off x="0" y="0"/>
          <a:ext cx="0" cy="0"/>
          <a:chOff x="0" y="0"/>
          <a:chExt cx="0" cy="0"/>
        </a:xfrm>
      </p:grpSpPr>
      <p:sp>
        <p:nvSpPr>
          <p:cNvPr id="226" name="Google Shape;226;p19"/>
          <p:cNvSpPr txBox="1"/>
          <p:nvPr/>
        </p:nvSpPr>
        <p:spPr>
          <a:xfrm>
            <a:off x="3252200" y="1659833"/>
            <a:ext cx="5687600" cy="549600"/>
          </a:xfrm>
          <a:prstGeom prst="rect">
            <a:avLst/>
          </a:prstGeom>
          <a:noFill/>
          <a:ln>
            <a:noFill/>
          </a:ln>
        </p:spPr>
        <p:txBody>
          <a:bodyPr spcFirstLastPara="1" wrap="square" lIns="0" tIns="0" rIns="0" bIns="0" anchor="t" anchorCtr="0">
            <a:noAutofit/>
          </a:bodyPr>
          <a:lstStyle/>
          <a:p>
            <a:pPr marL="0" marR="0" lvl="0" indent="0" algn="l" rtl="0">
              <a:lnSpc>
                <a:spcPct val="189000"/>
              </a:lnSpc>
              <a:spcBef>
                <a:spcPts val="0"/>
              </a:spcBef>
              <a:spcAft>
                <a:spcPts val="10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Set Aside Uninterrupted Time</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227" name="Google Shape;227;p19"/>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28" name="Google Shape;228;p19"/>
          <p:cNvPicPr preferRelativeResize="0"/>
          <p:nvPr/>
        </p:nvPicPr>
        <p:blipFill rotWithShape="1">
          <a:blip r:embed="rId1"/>
          <a:srcRect/>
          <a:stretch>
            <a:fillRect/>
          </a:stretch>
        </p:blipFill>
        <p:spPr>
          <a:xfrm>
            <a:off x="3855301" y="2363067"/>
            <a:ext cx="4242167" cy="42421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fade">
                                      <p:cBhvr>
                                        <p:cTn id="7"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232" name="Shape 232"/>
        <p:cNvGrpSpPr/>
        <p:nvPr/>
      </p:nvGrpSpPr>
      <p:grpSpPr>
        <a:xfrm>
          <a:off x="0" y="0"/>
          <a:ext cx="0" cy="0"/>
          <a:chOff x="0" y="0"/>
          <a:chExt cx="0" cy="0"/>
        </a:xfrm>
      </p:grpSpPr>
      <p:sp>
        <p:nvSpPr>
          <p:cNvPr id="233" name="Google Shape;233;p20"/>
          <p:cNvSpPr txBox="1"/>
          <p:nvPr/>
        </p:nvSpPr>
        <p:spPr>
          <a:xfrm>
            <a:off x="9113233" y="3154200"/>
            <a:ext cx="1898000" cy="549600"/>
          </a:xfrm>
          <a:prstGeom prst="rect">
            <a:avLst/>
          </a:prstGeom>
          <a:noFill/>
          <a:ln>
            <a:noFill/>
          </a:ln>
        </p:spPr>
        <p:txBody>
          <a:bodyPr spcFirstLastPara="1" wrap="square" lIns="0" tIns="0" rIns="0" bIns="0" anchor="t" anchorCtr="0">
            <a:noAutofit/>
          </a:bodyPr>
          <a:lstStyle/>
          <a:p>
            <a:pPr marL="0" marR="0" lvl="0" indent="0" algn="l" rtl="0">
              <a:lnSpc>
                <a:spcPct val="189000"/>
              </a:lnSpc>
              <a:spcBef>
                <a:spcPts val="0"/>
              </a:spcBef>
              <a:spcAft>
                <a:spcPts val="10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Prioritize</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234" name="Google Shape;234;p20"/>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35" name="Google Shape;235;p20"/>
          <p:cNvPicPr preferRelativeResize="0"/>
          <p:nvPr/>
        </p:nvPicPr>
        <p:blipFill rotWithShape="1">
          <a:blip r:embed="rId1"/>
          <a:srcRect/>
          <a:stretch>
            <a:fillRect/>
          </a:stretch>
        </p:blipFill>
        <p:spPr>
          <a:xfrm>
            <a:off x="285833" y="1470316"/>
            <a:ext cx="5205987" cy="520598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239" name="Shape 239"/>
        <p:cNvGrpSpPr/>
        <p:nvPr/>
      </p:nvGrpSpPr>
      <p:grpSpPr>
        <a:xfrm>
          <a:off x="0" y="0"/>
          <a:ext cx="0" cy="0"/>
          <a:chOff x="0" y="0"/>
          <a:chExt cx="0" cy="0"/>
        </a:xfrm>
      </p:grpSpPr>
      <p:sp>
        <p:nvSpPr>
          <p:cNvPr id="240" name="Google Shape;240;p21"/>
          <p:cNvSpPr txBox="1"/>
          <p:nvPr/>
        </p:nvSpPr>
        <p:spPr>
          <a:xfrm>
            <a:off x="8462667" y="3177133"/>
            <a:ext cx="3291200" cy="549600"/>
          </a:xfrm>
          <a:prstGeom prst="rect">
            <a:avLst/>
          </a:prstGeom>
          <a:noFill/>
          <a:ln>
            <a:noFill/>
          </a:ln>
        </p:spPr>
        <p:txBody>
          <a:bodyPr spcFirstLastPara="1" wrap="square" lIns="0" tIns="0" rIns="0" bIns="0" anchor="t" anchorCtr="0">
            <a:noAutofit/>
          </a:bodyPr>
          <a:lstStyle/>
          <a:p>
            <a:pPr marL="0" marR="0" lvl="0" indent="0" algn="l" rtl="0">
              <a:lnSpc>
                <a:spcPct val="120000"/>
              </a:lnSpc>
              <a:spcBef>
                <a:spcPts val="1865"/>
              </a:spcBef>
              <a:spcAft>
                <a:spcPts val="53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Prioritize wisely</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241" name="Google Shape;241;p21"/>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42" name="Google Shape;242;p21"/>
          <p:cNvPicPr preferRelativeResize="0"/>
          <p:nvPr/>
        </p:nvPicPr>
        <p:blipFill rotWithShape="1">
          <a:blip r:embed="rId1"/>
          <a:srcRect/>
          <a:stretch>
            <a:fillRect/>
          </a:stretch>
        </p:blipFill>
        <p:spPr>
          <a:xfrm>
            <a:off x="550233" y="1470316"/>
            <a:ext cx="5205984" cy="52059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1000"/>
                                        <p:tgtEl>
                                          <p:spTgt spid="2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246" name="Shape 246"/>
        <p:cNvGrpSpPr/>
        <p:nvPr/>
      </p:nvGrpSpPr>
      <p:grpSpPr>
        <a:xfrm>
          <a:off x="0" y="0"/>
          <a:ext cx="0" cy="0"/>
          <a:chOff x="0" y="0"/>
          <a:chExt cx="0" cy="0"/>
        </a:xfrm>
      </p:grpSpPr>
      <p:sp>
        <p:nvSpPr>
          <p:cNvPr id="247" name="Google Shape;247;p22"/>
          <p:cNvSpPr txBox="1"/>
          <p:nvPr/>
        </p:nvSpPr>
        <p:spPr>
          <a:xfrm>
            <a:off x="6533567" y="3430000"/>
            <a:ext cx="5078400" cy="549600"/>
          </a:xfrm>
          <a:prstGeom prst="rect">
            <a:avLst/>
          </a:prstGeom>
          <a:noFill/>
          <a:ln>
            <a:noFill/>
          </a:ln>
        </p:spPr>
        <p:txBody>
          <a:bodyPr spcFirstLastPara="1" wrap="square" lIns="0" tIns="0" rIns="0" bIns="0" anchor="t" anchorCtr="0">
            <a:noAutofit/>
          </a:bodyPr>
          <a:lstStyle/>
          <a:p>
            <a:pPr marL="0" marR="0" lvl="0" indent="0" algn="ctr" rtl="0">
              <a:lnSpc>
                <a:spcPct val="184000"/>
              </a:lnSpc>
              <a:spcBef>
                <a:spcPts val="1600"/>
              </a:spcBef>
              <a:spcAft>
                <a:spcPts val="2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How to prioritize wisely</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248" name="Google Shape;248;p22"/>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49" name="Google Shape;249;p22" descr="Eisenhower Matrix"/>
          <p:cNvPicPr preferRelativeResize="0"/>
          <p:nvPr/>
        </p:nvPicPr>
        <p:blipFill rotWithShape="1">
          <a:blip r:embed="rId1"/>
          <a:srcRect/>
          <a:stretch>
            <a:fillRect/>
          </a:stretch>
        </p:blipFill>
        <p:spPr>
          <a:xfrm>
            <a:off x="773867" y="2193000"/>
            <a:ext cx="5759701" cy="381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7"/>
                                        </p:tgtEl>
                                        <p:attrNameLst>
                                          <p:attrName>style.visibility</p:attrName>
                                        </p:attrNameLst>
                                      </p:cBhvr>
                                      <p:to>
                                        <p:strVal val="visible"/>
                                      </p:to>
                                    </p:set>
                                    <p:animEffect transition="in" filter="fade">
                                      <p:cBhvr>
                                        <p:cTn id="7" dur="1000"/>
                                        <p:tgtEl>
                                          <p:spTgt spid="24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253" name="Shape 253"/>
        <p:cNvGrpSpPr/>
        <p:nvPr/>
      </p:nvGrpSpPr>
      <p:grpSpPr>
        <a:xfrm>
          <a:off x="0" y="0"/>
          <a:ext cx="0" cy="0"/>
          <a:chOff x="0" y="0"/>
          <a:chExt cx="0" cy="0"/>
        </a:xfrm>
      </p:grpSpPr>
      <p:sp>
        <p:nvSpPr>
          <p:cNvPr id="254" name="Google Shape;254;p23"/>
          <p:cNvSpPr txBox="1"/>
          <p:nvPr/>
        </p:nvSpPr>
        <p:spPr>
          <a:xfrm>
            <a:off x="7216633" y="3177133"/>
            <a:ext cx="4262000" cy="549600"/>
          </a:xfrm>
          <a:prstGeom prst="rect">
            <a:avLst/>
          </a:prstGeom>
          <a:noFill/>
          <a:ln>
            <a:noFill/>
          </a:ln>
        </p:spPr>
        <p:txBody>
          <a:bodyPr spcFirstLastPara="1" wrap="square" lIns="0" tIns="0" rIns="0" bIns="0" anchor="t" anchorCtr="0">
            <a:noAutofit/>
          </a:bodyPr>
          <a:lstStyle/>
          <a:p>
            <a:pPr marL="0" marR="0" lvl="0" indent="0" algn="l" rtl="0">
              <a:lnSpc>
                <a:spcPct val="189000"/>
              </a:lnSpc>
              <a:spcBef>
                <a:spcPts val="0"/>
              </a:spcBef>
              <a:spcAft>
                <a:spcPts val="10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Make Small Changes</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255" name="Google Shape;255;p23"/>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56" name="Google Shape;256;p23"/>
          <p:cNvPicPr preferRelativeResize="0"/>
          <p:nvPr/>
        </p:nvPicPr>
        <p:blipFill rotWithShape="1">
          <a:blip r:embed="rId1"/>
          <a:srcRect b="7525"/>
          <a:stretch>
            <a:fillRect/>
          </a:stretch>
        </p:blipFill>
        <p:spPr>
          <a:xfrm>
            <a:off x="436033" y="1642535"/>
            <a:ext cx="4868899" cy="481430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260" name="Shape 260"/>
        <p:cNvGrpSpPr/>
        <p:nvPr/>
      </p:nvGrpSpPr>
      <p:grpSpPr>
        <a:xfrm>
          <a:off x="0" y="0"/>
          <a:ext cx="0" cy="0"/>
          <a:chOff x="0" y="0"/>
          <a:chExt cx="0" cy="0"/>
        </a:xfrm>
      </p:grpSpPr>
      <p:sp>
        <p:nvSpPr>
          <p:cNvPr id="261" name="Google Shape;261;p24"/>
          <p:cNvSpPr txBox="1"/>
          <p:nvPr/>
        </p:nvSpPr>
        <p:spPr>
          <a:xfrm>
            <a:off x="3104900" y="1659833"/>
            <a:ext cx="5352000" cy="549600"/>
          </a:xfrm>
          <a:prstGeom prst="rect">
            <a:avLst/>
          </a:prstGeom>
          <a:noFill/>
          <a:ln>
            <a:noFill/>
          </a:ln>
        </p:spPr>
        <p:txBody>
          <a:bodyPr spcFirstLastPara="1" wrap="square" lIns="0" tIns="0" rIns="0" bIns="0" anchor="t" anchorCtr="0">
            <a:noAutofit/>
          </a:bodyPr>
          <a:lstStyle/>
          <a:p>
            <a:pPr marL="0" marR="0" lvl="0" indent="0" algn="l" rtl="0">
              <a:lnSpc>
                <a:spcPct val="189000"/>
              </a:lnSpc>
              <a:spcBef>
                <a:spcPts val="0"/>
              </a:spcBef>
              <a:spcAft>
                <a:spcPts val="10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Know Your Productive Period</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262" name="Google Shape;262;p24"/>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63" name="Google Shape;263;p24"/>
          <p:cNvPicPr preferRelativeResize="0"/>
          <p:nvPr/>
        </p:nvPicPr>
        <p:blipFill rotWithShape="1">
          <a:blip r:embed="rId1"/>
          <a:srcRect b="6419"/>
          <a:stretch>
            <a:fillRect/>
          </a:stretch>
        </p:blipFill>
        <p:spPr>
          <a:xfrm>
            <a:off x="3772767" y="2326200"/>
            <a:ext cx="4016267" cy="39699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animEffect transition="in" filter="fade">
                                      <p:cBhvr>
                                        <p:cTn id="7"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267" name="Shape 267"/>
        <p:cNvGrpSpPr/>
        <p:nvPr/>
      </p:nvGrpSpPr>
      <p:grpSpPr>
        <a:xfrm>
          <a:off x="0" y="0"/>
          <a:ext cx="0" cy="0"/>
          <a:chOff x="0" y="0"/>
          <a:chExt cx="0" cy="0"/>
        </a:xfrm>
      </p:grpSpPr>
      <p:sp>
        <p:nvSpPr>
          <p:cNvPr id="268" name="Google Shape;268;p25"/>
          <p:cNvSpPr/>
          <p:nvPr/>
        </p:nvSpPr>
        <p:spPr>
          <a:xfrm>
            <a:off x="740160" y="1221120"/>
            <a:ext cx="10059840" cy="1107941"/>
          </a:xfrm>
          <a:prstGeom prst="rect">
            <a:avLst/>
          </a:prstGeom>
          <a:noFill/>
          <a:ln>
            <a:noFill/>
          </a:ln>
        </p:spPr>
        <p:txBody>
          <a:bodyPr spcFirstLastPara="1" wrap="square" lIns="121900" tIns="60925" rIns="121900" bIns="60925" anchor="t" anchorCtr="0">
            <a:spAutoFit/>
          </a:bodyPr>
          <a:lstStyle/>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pic>
        <p:nvPicPr>
          <p:cNvPr id="269" name="Google Shape;269;p25"/>
          <p:cNvPicPr preferRelativeResize="0"/>
          <p:nvPr/>
        </p:nvPicPr>
        <p:blipFill rotWithShape="1">
          <a:blip r:embed="rId1"/>
          <a:srcRect/>
          <a:stretch>
            <a:fillRect/>
          </a:stretch>
        </p:blipFill>
        <p:spPr>
          <a:xfrm>
            <a:off x="3732214" y="1217613"/>
            <a:ext cx="3806825" cy="3851275"/>
          </a:xfrm>
          <a:prstGeom prst="rect">
            <a:avLst/>
          </a:prstGeom>
          <a:noFill/>
          <a:ln>
            <a:noFill/>
          </a:ln>
        </p:spPr>
      </p:pic>
      <p:sp>
        <p:nvSpPr>
          <p:cNvPr id="270" name="Google Shape;270;p25"/>
          <p:cNvSpPr/>
          <p:nvPr/>
        </p:nvSpPr>
        <p:spPr>
          <a:xfrm>
            <a:off x="2179639" y="5407026"/>
            <a:ext cx="6911975" cy="379413"/>
          </a:xfrm>
          <a:prstGeom prst="rect">
            <a:avLst/>
          </a:prstGeom>
          <a:noFill/>
          <a:ln>
            <a:noFill/>
          </a:ln>
        </p:spPr>
        <p:txBody>
          <a:bodyPr spcFirstLastPara="1" wrap="square" lIns="108825" tIns="110550" rIns="108825" bIns="110550" anchor="ctr" anchorCtr="0">
            <a:noAutofit/>
          </a:bodyPr>
          <a:lstStyle/>
          <a:p>
            <a:pPr marL="0" marR="0" lvl="0" indent="0" algn="ctr" rtl="0">
              <a:lnSpc>
                <a:spcPct val="100000"/>
              </a:lnSpc>
              <a:spcBef>
                <a:spcPts val="0"/>
              </a:spcBef>
              <a:spcAft>
                <a:spcPts val="0"/>
              </a:spcAft>
              <a:buClr>
                <a:srgbClr val="000000"/>
              </a:buClr>
              <a:buSzPts val="1600"/>
              <a:buFont typeface="Arial" panose="020B0604020202020204"/>
              <a:buNone/>
            </a:pPr>
            <a:r>
              <a:rPr lang="en-GB" sz="1600" b="0" i="0" u="sng" strike="noStrike" cap="none">
                <a:solidFill>
                  <a:srgbClr val="666666"/>
                </a:solidFill>
                <a:latin typeface="Roboto" panose="02000000000000000000"/>
                <a:ea typeface="Roboto" panose="02000000000000000000"/>
                <a:cs typeface="Roboto" panose="02000000000000000000"/>
                <a:sym typeface="Roboto" panose="02000000000000000000"/>
                <a:hlinkClick r:id="rId2"/>
              </a:rPr>
              <a:t>https://learn.codemithra.com</a:t>
            </a:r>
            <a:endParaRPr sz="1600" b="0" i="0" u="none" strike="noStrike" cap="none">
              <a:solidFill>
                <a:srgbClr val="666666"/>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00000"/>
              </a:lnSpc>
              <a:spcBef>
                <a:spcPts val="0"/>
              </a:spcBef>
              <a:spcAft>
                <a:spcPts val="0"/>
              </a:spcAft>
              <a:buClr>
                <a:srgbClr val="000000"/>
              </a:buClr>
              <a:buSzPts val="1600"/>
              <a:buFont typeface="Arial" panose="020B0604020202020204"/>
              <a:buNone/>
            </a:pPr>
            <a:endParaRPr sz="16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274" name="Shape 274"/>
        <p:cNvGrpSpPr/>
        <p:nvPr/>
      </p:nvGrpSpPr>
      <p:grpSpPr>
        <a:xfrm>
          <a:off x="0" y="0"/>
          <a:ext cx="0" cy="0"/>
          <a:chOff x="0" y="0"/>
          <a:chExt cx="0" cy="0"/>
        </a:xfrm>
      </p:grpSpPr>
      <p:pic>
        <p:nvPicPr>
          <p:cNvPr id="275" name="Google Shape;275;p26"/>
          <p:cNvPicPr preferRelativeResize="0"/>
          <p:nvPr/>
        </p:nvPicPr>
        <p:blipFill rotWithShape="1">
          <a:blip r:embed="rId1"/>
          <a:srcRect/>
          <a:stretch>
            <a:fillRect/>
          </a:stretch>
        </p:blipFill>
        <p:spPr>
          <a:xfrm>
            <a:off x="2" y="2"/>
            <a:ext cx="12192004" cy="6858001"/>
          </a:xfrm>
          <a:prstGeom prst="rect">
            <a:avLst/>
          </a:prstGeom>
          <a:noFill/>
          <a:ln>
            <a:noFill/>
          </a:ln>
        </p:spPr>
      </p:pic>
      <p:sp>
        <p:nvSpPr>
          <p:cNvPr id="276" name="Google Shape;276;p26"/>
          <p:cNvSpPr txBox="1"/>
          <p:nvPr/>
        </p:nvSpPr>
        <p:spPr>
          <a:xfrm>
            <a:off x="4188000" y="2926200"/>
            <a:ext cx="3816000" cy="1005299"/>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4933"/>
              <a:buFont typeface="Arial" panose="020B0604020202020204"/>
              <a:buNone/>
            </a:pPr>
            <a:r>
              <a:rPr lang="en-GB" sz="4935" b="0" i="0" u="none" strike="noStrike" cap="none">
                <a:solidFill>
                  <a:schemeClr val="lt1"/>
                </a:solidFill>
                <a:latin typeface="Roboto" panose="02000000000000000000"/>
                <a:ea typeface="Roboto" panose="02000000000000000000"/>
                <a:cs typeface="Roboto" panose="02000000000000000000"/>
                <a:sym typeface="Roboto" panose="02000000000000000000"/>
              </a:rPr>
              <a:t>THANK YOU</a:t>
            </a:r>
            <a:endParaRPr sz="4935"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77" name="Google Shape;277;p26"/>
          <p:cNvPicPr preferRelativeResize="0"/>
          <p:nvPr/>
        </p:nvPicPr>
        <p:blipFill rotWithShape="1">
          <a:blip r:embed="rId2"/>
          <a:srcRect/>
          <a:stretch>
            <a:fillRect/>
          </a:stretch>
        </p:blipFill>
        <p:spPr>
          <a:xfrm>
            <a:off x="2336021" y="6121433"/>
            <a:ext cx="450875" cy="450867"/>
          </a:xfrm>
          <a:prstGeom prst="rect">
            <a:avLst/>
          </a:prstGeom>
          <a:noFill/>
          <a:ln>
            <a:noFill/>
          </a:ln>
        </p:spPr>
      </p:pic>
      <p:pic>
        <p:nvPicPr>
          <p:cNvPr id="278" name="Google Shape;278;p26"/>
          <p:cNvPicPr preferRelativeResize="0"/>
          <p:nvPr/>
        </p:nvPicPr>
        <p:blipFill rotWithShape="1">
          <a:blip r:embed="rId3"/>
          <a:srcRect/>
          <a:stretch>
            <a:fillRect/>
          </a:stretch>
        </p:blipFill>
        <p:spPr>
          <a:xfrm>
            <a:off x="4363533" y="6121433"/>
            <a:ext cx="450875" cy="450867"/>
          </a:xfrm>
          <a:prstGeom prst="rect">
            <a:avLst/>
          </a:prstGeom>
          <a:noFill/>
          <a:ln>
            <a:noFill/>
          </a:ln>
        </p:spPr>
      </p:pic>
      <p:sp>
        <p:nvSpPr>
          <p:cNvPr id="279" name="Google Shape;279;p26"/>
          <p:cNvSpPr txBox="1"/>
          <p:nvPr/>
        </p:nvSpPr>
        <p:spPr>
          <a:xfrm>
            <a:off x="2641000" y="6121068"/>
            <a:ext cx="1582800" cy="451302"/>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333"/>
              <a:buFont typeface="Arial" panose="020B0604020202020204"/>
              <a:buNone/>
            </a:pPr>
            <a:r>
              <a:rPr lang="en-GB" sz="1335" b="0" i="0" u="none" strike="noStrike" cap="none">
                <a:solidFill>
                  <a:schemeClr val="lt1"/>
                </a:solidFill>
                <a:latin typeface="Roboto" panose="02000000000000000000"/>
                <a:ea typeface="Roboto" panose="02000000000000000000"/>
                <a:cs typeface="Roboto" panose="02000000000000000000"/>
                <a:sym typeface="Roboto" panose="02000000000000000000"/>
              </a:rPr>
              <a:t>+91 78150 95095</a:t>
            </a:r>
            <a:endParaRPr sz="1335"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cxnSp>
        <p:nvCxnSpPr>
          <p:cNvPr id="280" name="Google Shape;280;p26"/>
          <p:cNvCxnSpPr/>
          <p:nvPr/>
        </p:nvCxnSpPr>
        <p:spPr>
          <a:xfrm rot="10800000">
            <a:off x="4293667" y="6159567"/>
            <a:ext cx="0" cy="400000"/>
          </a:xfrm>
          <a:prstGeom prst="straightConnector1">
            <a:avLst/>
          </a:prstGeom>
          <a:noFill/>
          <a:ln w="9525" cap="flat" cmpd="sng">
            <a:solidFill>
              <a:schemeClr val="lt1"/>
            </a:solidFill>
            <a:prstDash val="solid"/>
            <a:round/>
            <a:headEnd type="none" w="sm" len="sm"/>
            <a:tailEnd type="none" w="sm" len="sm"/>
          </a:ln>
        </p:spPr>
      </p:cxnSp>
      <p:sp>
        <p:nvSpPr>
          <p:cNvPr id="281" name="Google Shape;281;p26"/>
          <p:cNvSpPr txBox="1"/>
          <p:nvPr/>
        </p:nvSpPr>
        <p:spPr>
          <a:xfrm>
            <a:off x="4692067" y="6121068"/>
            <a:ext cx="2579600" cy="451302"/>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333"/>
              <a:buFont typeface="Arial" panose="020B0604020202020204"/>
              <a:buNone/>
            </a:pPr>
            <a:r>
              <a:rPr lang="en-GB" sz="1335" b="0" i="0" u="none" strike="noStrike" cap="none">
                <a:solidFill>
                  <a:schemeClr val="lt1"/>
                </a:solidFill>
                <a:latin typeface="Roboto" panose="02000000000000000000"/>
                <a:ea typeface="Roboto" panose="02000000000000000000"/>
                <a:cs typeface="Roboto" panose="02000000000000000000"/>
                <a:sym typeface="Roboto" panose="02000000000000000000"/>
              </a:rPr>
              <a:t>codemithra@ethnus.com</a:t>
            </a:r>
            <a:endParaRPr sz="1335"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82" name="Google Shape;282;p26"/>
          <p:cNvPicPr preferRelativeResize="0"/>
          <p:nvPr/>
        </p:nvPicPr>
        <p:blipFill rotWithShape="1">
          <a:blip r:embed="rId4"/>
          <a:srcRect/>
          <a:stretch>
            <a:fillRect/>
          </a:stretch>
        </p:blipFill>
        <p:spPr>
          <a:xfrm>
            <a:off x="6965028" y="6121417"/>
            <a:ext cx="450875" cy="450867"/>
          </a:xfrm>
          <a:prstGeom prst="rect">
            <a:avLst/>
          </a:prstGeom>
          <a:noFill/>
          <a:ln>
            <a:noFill/>
          </a:ln>
        </p:spPr>
      </p:pic>
      <p:sp>
        <p:nvSpPr>
          <p:cNvPr id="283" name="Google Shape;283;p26"/>
          <p:cNvSpPr txBox="1"/>
          <p:nvPr/>
        </p:nvSpPr>
        <p:spPr>
          <a:xfrm>
            <a:off x="7276367" y="6121068"/>
            <a:ext cx="2579600" cy="451302"/>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333"/>
              <a:buFont typeface="Arial" panose="020B0604020202020204"/>
              <a:buNone/>
            </a:pPr>
            <a:r>
              <a:rPr lang="en-GB" sz="1335" b="0" i="0" u="none" strike="noStrike" cap="none">
                <a:solidFill>
                  <a:schemeClr val="lt1"/>
                </a:solidFill>
                <a:latin typeface="Roboto" panose="02000000000000000000"/>
                <a:ea typeface="Roboto" panose="02000000000000000000"/>
                <a:cs typeface="Roboto" panose="02000000000000000000"/>
                <a:sym typeface="Roboto" panose="02000000000000000000"/>
              </a:rPr>
              <a:t>www.codemithra.com</a:t>
            </a:r>
            <a:endParaRPr sz="1335"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cxnSp>
        <p:nvCxnSpPr>
          <p:cNvPr id="284" name="Google Shape;284;p26"/>
          <p:cNvCxnSpPr/>
          <p:nvPr/>
        </p:nvCxnSpPr>
        <p:spPr>
          <a:xfrm rot="10800000">
            <a:off x="6888833" y="6146867"/>
            <a:ext cx="0" cy="40000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p3"/>
          <p:cNvSpPr txBox="1"/>
          <p:nvPr/>
        </p:nvSpPr>
        <p:spPr>
          <a:xfrm>
            <a:off x="6875800" y="3064767"/>
            <a:ext cx="5172000" cy="549600"/>
          </a:xfrm>
          <a:prstGeom prst="rect">
            <a:avLst/>
          </a:prstGeom>
          <a:noFill/>
          <a:ln>
            <a:noFill/>
          </a:ln>
        </p:spPr>
        <p:txBody>
          <a:bodyPr spcFirstLastPara="1" wrap="square" lIns="0" tIns="0" rIns="0" bIns="0" anchor="t" anchorCtr="0">
            <a:noAutofit/>
          </a:bodyPr>
          <a:lstStyle/>
          <a:p>
            <a:pPr marL="0" marR="0" lvl="0" indent="0" algn="ctr" rtl="0">
              <a:lnSpc>
                <a:spcPct val="130000"/>
              </a:lnSpc>
              <a:spcBef>
                <a:spcPts val="2400"/>
              </a:spcBef>
              <a:spcAft>
                <a:spcPts val="53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Time management skills</a:t>
            </a:r>
            <a:endPar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30000"/>
              </a:lnSpc>
              <a:spcBef>
                <a:spcPts val="2400"/>
              </a:spcBef>
              <a:spcAft>
                <a:spcPts val="535"/>
              </a:spcAft>
              <a:buNone/>
            </a:pP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30000"/>
              </a:lnSpc>
              <a:spcBef>
                <a:spcPts val="2400"/>
              </a:spcBef>
              <a:spcAft>
                <a:spcPts val="535"/>
              </a:spcAft>
              <a:buNone/>
            </a:pPr>
            <a:r>
              <a:rPr lang="en-US" sz="3200" b="0" i="0" u="none" strike="noStrike" cap="none">
                <a:solidFill>
                  <a:schemeClr val="dk1"/>
                </a:solidFill>
                <a:latin typeface="Roboto" panose="02000000000000000000"/>
                <a:ea typeface="Roboto" panose="02000000000000000000"/>
                <a:cs typeface="Roboto" panose="02000000000000000000"/>
                <a:sym typeface="Roboto" panose="02000000000000000000"/>
              </a:rPr>
              <a:t>MORE WORK IN LESS TIME WITH LESS EFFORT</a:t>
            </a:r>
            <a:endParaRPr lang="en-US"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15" name="Google Shape;115;p3"/>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16" name="Google Shape;116;p3"/>
          <p:cNvPicPr preferRelativeResize="0"/>
          <p:nvPr/>
        </p:nvPicPr>
        <p:blipFill rotWithShape="1">
          <a:blip r:embed="rId1"/>
          <a:srcRect/>
          <a:stretch>
            <a:fillRect/>
          </a:stretch>
        </p:blipFill>
        <p:spPr>
          <a:xfrm>
            <a:off x="368467" y="2023926"/>
            <a:ext cx="5470800" cy="340963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title"/>
          </p:nvPr>
        </p:nvSpPr>
        <p:spPr/>
        <p:txBody>
          <a:bodyPr/>
          <a:p>
            <a:endParaRPr lang="en-US"/>
          </a:p>
        </p:txBody>
      </p:sp>
      <p:sp>
        <p:nvSpPr>
          <p:cNvPr id="3" name="Text Placeholder 2"/>
          <p:cNvSpPr/>
          <p:nvPr>
            <p:ph type="body" idx="1"/>
          </p:nvPr>
        </p:nvSpPr>
        <p:spPr/>
        <p:txBody>
          <a:bodyPr/>
          <a:p>
            <a:pPr marL="838200" marR="381000" lvl="0" indent="-304800" algn="l" rtl="0">
              <a:lnSpc>
                <a:spcPct val="115000"/>
              </a:lnSpc>
              <a:spcBef>
                <a:spcPts val="2000"/>
              </a:spcBef>
              <a:spcAft>
                <a:spcPts val="0"/>
              </a:spcAft>
              <a:buClr>
                <a:srgbClr val="5A6B7B"/>
              </a:buClr>
              <a:buSzPts val="1200"/>
              <a:buFont typeface="Roboto" panose="02000000000000000000"/>
              <a:buChar char="●"/>
            </a:pPr>
            <a:r>
              <a:rPr lang="en-GB">
                <a:solidFill>
                  <a:srgbClr val="5A6B7B"/>
                </a:solidFill>
                <a:sym typeface="Roboto" panose="02000000000000000000"/>
              </a:rPr>
              <a:t>Writing down what you need to do today</a:t>
            </a:r>
            <a:endParaRPr>
              <a:solidFill>
                <a:srgbClr val="5A6B7B"/>
              </a:solidFill>
              <a:latin typeface="Roboto" panose="02000000000000000000"/>
              <a:ea typeface="Roboto" panose="02000000000000000000"/>
              <a:cs typeface="Roboto" panose="02000000000000000000"/>
              <a:sym typeface="Roboto" panose="02000000000000000000"/>
            </a:endParaRPr>
          </a:p>
          <a:p>
            <a:pPr marL="838200" marR="381000" lvl="0" indent="-304800" algn="l" rtl="0">
              <a:lnSpc>
                <a:spcPct val="115000"/>
              </a:lnSpc>
              <a:spcBef>
                <a:spcPts val="0"/>
              </a:spcBef>
              <a:spcAft>
                <a:spcPts val="0"/>
              </a:spcAft>
              <a:buClr>
                <a:srgbClr val="5A6B7B"/>
              </a:buClr>
              <a:buSzPts val="1200"/>
              <a:buFont typeface="Roboto" panose="02000000000000000000"/>
              <a:buChar char="●"/>
            </a:pPr>
            <a:r>
              <a:rPr lang="en-GB">
                <a:solidFill>
                  <a:srgbClr val="5A6B7B"/>
                </a:solidFill>
                <a:sym typeface="Roboto" panose="02000000000000000000"/>
              </a:rPr>
              <a:t>Working on important and urgent tasks first</a:t>
            </a:r>
            <a:endParaRPr>
              <a:solidFill>
                <a:srgbClr val="5A6B7B"/>
              </a:solidFill>
              <a:latin typeface="Roboto" panose="02000000000000000000"/>
              <a:ea typeface="Roboto" panose="02000000000000000000"/>
              <a:cs typeface="Roboto" panose="02000000000000000000"/>
              <a:sym typeface="Roboto" panose="02000000000000000000"/>
            </a:endParaRPr>
          </a:p>
          <a:p>
            <a:pPr marL="838200" marR="381000" lvl="0" indent="-304800" algn="l" rtl="0">
              <a:lnSpc>
                <a:spcPct val="115000"/>
              </a:lnSpc>
              <a:spcBef>
                <a:spcPts val="0"/>
              </a:spcBef>
              <a:spcAft>
                <a:spcPts val="0"/>
              </a:spcAft>
              <a:buClr>
                <a:srgbClr val="5A6B7B"/>
              </a:buClr>
              <a:buSzPts val="1200"/>
              <a:buFont typeface="Roboto" panose="02000000000000000000"/>
              <a:buChar char="●"/>
            </a:pPr>
            <a:r>
              <a:rPr lang="en-GB">
                <a:solidFill>
                  <a:srgbClr val="5A6B7B"/>
                </a:solidFill>
                <a:sym typeface="Roboto" panose="02000000000000000000"/>
              </a:rPr>
              <a:t>Saving time for priority tasks, routine tasks, but also breaks</a:t>
            </a:r>
            <a:endParaRPr>
              <a:solidFill>
                <a:srgbClr val="5A6B7B"/>
              </a:solidFill>
              <a:latin typeface="Roboto" panose="02000000000000000000"/>
              <a:ea typeface="Roboto" panose="02000000000000000000"/>
              <a:cs typeface="Roboto" panose="02000000000000000000"/>
              <a:sym typeface="Roboto" panose="02000000000000000000"/>
            </a:endParaRPr>
          </a:p>
          <a:p>
            <a:pPr marL="838200" marR="381000" lvl="0" indent="-304800" algn="l" rtl="0">
              <a:lnSpc>
                <a:spcPct val="115000"/>
              </a:lnSpc>
              <a:spcBef>
                <a:spcPts val="0"/>
              </a:spcBef>
              <a:spcAft>
                <a:spcPts val="0"/>
              </a:spcAft>
              <a:buClr>
                <a:srgbClr val="5A6B7B"/>
              </a:buClr>
              <a:buSzPts val="1200"/>
              <a:buFont typeface="Roboto" panose="02000000000000000000"/>
              <a:buChar char="●"/>
            </a:pPr>
            <a:r>
              <a:rPr lang="en-GB">
                <a:solidFill>
                  <a:srgbClr val="5A6B7B"/>
                </a:solidFill>
                <a:sym typeface="Roboto" panose="02000000000000000000"/>
              </a:rPr>
              <a:t>Proper stress management</a:t>
            </a:r>
            <a:endParaRPr>
              <a:solidFill>
                <a:srgbClr val="5A6B7B"/>
              </a:solidFill>
              <a:latin typeface="Roboto" panose="02000000000000000000"/>
              <a:ea typeface="Roboto" panose="02000000000000000000"/>
              <a:cs typeface="Roboto" panose="02000000000000000000"/>
              <a:sym typeface="Roboto" panose="02000000000000000000"/>
            </a:endParaRPr>
          </a:p>
          <a:p>
            <a:pPr marL="838200" marR="381000" lvl="0" indent="-304800" algn="l" rtl="0">
              <a:lnSpc>
                <a:spcPct val="115000"/>
              </a:lnSpc>
              <a:spcBef>
                <a:spcPts val="0"/>
              </a:spcBef>
              <a:spcAft>
                <a:spcPts val="0"/>
              </a:spcAft>
              <a:buClr>
                <a:srgbClr val="5A6B7B"/>
              </a:buClr>
              <a:buSzPts val="1200"/>
              <a:buFont typeface="Roboto" panose="02000000000000000000"/>
              <a:buChar char="●"/>
            </a:pPr>
            <a:r>
              <a:rPr lang="en-GB">
                <a:solidFill>
                  <a:srgbClr val="5A6B7B"/>
                </a:solidFill>
                <a:sym typeface="Roboto" panose="02000000000000000000"/>
              </a:rPr>
              <a:t>Proper team management</a:t>
            </a:r>
            <a:endParaRPr>
              <a:solidFill>
                <a:srgbClr val="5A6B7B"/>
              </a:solidFill>
              <a:latin typeface="Roboto" panose="02000000000000000000"/>
              <a:ea typeface="Roboto" panose="02000000000000000000"/>
              <a:cs typeface="Roboto" panose="02000000000000000000"/>
              <a:sym typeface="Roboto" panose="02000000000000000000"/>
            </a:endParaRPr>
          </a:p>
          <a:p>
            <a:pPr marL="838200" marR="381000" lvl="0" indent="-304800" algn="l" rtl="0">
              <a:lnSpc>
                <a:spcPct val="115000"/>
              </a:lnSpc>
              <a:spcBef>
                <a:spcPts val="0"/>
              </a:spcBef>
              <a:spcAft>
                <a:spcPts val="0"/>
              </a:spcAft>
              <a:buClr>
                <a:srgbClr val="5A6B7B"/>
              </a:buClr>
              <a:buSzPts val="1200"/>
              <a:buFont typeface="Roboto" panose="02000000000000000000"/>
              <a:buChar char="●"/>
            </a:pPr>
            <a:r>
              <a:rPr lang="en-GB">
                <a:solidFill>
                  <a:srgbClr val="5A6B7B"/>
                </a:solidFill>
                <a:sym typeface="Roboto" panose="02000000000000000000"/>
              </a:rPr>
              <a:t>Tracking project progress and identifying lags</a:t>
            </a:r>
            <a:endParaRPr>
              <a:solidFill>
                <a:srgbClr val="5A6B7B"/>
              </a:solidFill>
              <a:latin typeface="Roboto" panose="02000000000000000000"/>
              <a:ea typeface="Roboto" panose="02000000000000000000"/>
              <a:cs typeface="Roboto" panose="02000000000000000000"/>
              <a:sym typeface="Roboto" panose="02000000000000000000"/>
            </a:endParaRPr>
          </a:p>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0" name="Shape 120"/>
        <p:cNvGrpSpPr/>
        <p:nvPr/>
      </p:nvGrpSpPr>
      <p:grpSpPr>
        <a:xfrm>
          <a:off x="0" y="0"/>
          <a:ext cx="0" cy="0"/>
          <a:chOff x="0" y="0"/>
          <a:chExt cx="0" cy="0"/>
        </a:xfrm>
      </p:grpSpPr>
      <p:sp>
        <p:nvSpPr>
          <p:cNvPr id="121" name="Google Shape;121;p4"/>
          <p:cNvSpPr txBox="1"/>
          <p:nvPr/>
        </p:nvSpPr>
        <p:spPr>
          <a:xfrm>
            <a:off x="2637300" y="1659833"/>
            <a:ext cx="7230800" cy="549600"/>
          </a:xfrm>
          <a:prstGeom prst="rect">
            <a:avLst/>
          </a:prstGeom>
          <a:noFill/>
          <a:ln>
            <a:noFill/>
          </a:ln>
        </p:spPr>
        <p:txBody>
          <a:bodyPr spcFirstLastPara="1" wrap="square" lIns="0" tIns="0" rIns="0" bIns="0" anchor="t" anchorCtr="0">
            <a:noAutofit/>
          </a:bodyPr>
          <a:lstStyle/>
          <a:p>
            <a:pPr marL="0" marR="0" lvl="0" indent="0" algn="l" rtl="0">
              <a:lnSpc>
                <a:spcPct val="115000"/>
              </a:lnSpc>
              <a:spcBef>
                <a:spcPts val="1600"/>
              </a:spcBef>
              <a:spcAft>
                <a:spcPts val="1600"/>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Effective </a:t>
            </a:r>
            <a:r>
              <a:rPr lang="en-GB" sz="3200" b="0" i="0" u="none" strike="noStrike" cap="none">
                <a:solidFill>
                  <a:schemeClr val="dk1"/>
                </a:solidFill>
                <a:uFill>
                  <a:noFill/>
                </a:uFill>
                <a:latin typeface="Roboto" panose="02000000000000000000"/>
                <a:ea typeface="Roboto" panose="02000000000000000000"/>
                <a:cs typeface="Roboto" panose="02000000000000000000"/>
                <a:sym typeface="Roboto" panose="02000000000000000000"/>
                <a:hlinkClick r:id="rId1"/>
              </a:rPr>
              <a:t>time management skills</a:t>
            </a: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 are</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22" name="Google Shape;122;p4"/>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23" name="Google Shape;123;p4"/>
          <p:cNvPicPr preferRelativeResize="0"/>
          <p:nvPr/>
        </p:nvPicPr>
        <p:blipFill rotWithShape="1">
          <a:blip r:embed="rId2"/>
          <a:srcRect/>
          <a:stretch>
            <a:fillRect/>
          </a:stretch>
        </p:blipFill>
        <p:spPr>
          <a:xfrm>
            <a:off x="2055851" y="2396100"/>
            <a:ext cx="8080316" cy="424216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1"/>
                                        </p:tgtEl>
                                        <p:attrNameLst>
                                          <p:attrName>style.visibility</p:attrName>
                                        </p:attrNameLst>
                                      </p:cBhvr>
                                      <p:to>
                                        <p:strVal val="visible"/>
                                      </p:to>
                                    </p:set>
                                    <p:animEffect transition="in" filter="fade">
                                      <p:cBhvr>
                                        <p:cTn id="7" dur="1000"/>
                                        <p:tgtEl>
                                          <p:spTgt spid="1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27" name="Shape 127"/>
        <p:cNvGrpSpPr/>
        <p:nvPr/>
      </p:nvGrpSpPr>
      <p:grpSpPr>
        <a:xfrm>
          <a:off x="0" y="0"/>
          <a:ext cx="0" cy="0"/>
          <a:chOff x="0" y="0"/>
          <a:chExt cx="0" cy="0"/>
        </a:xfrm>
      </p:grpSpPr>
      <p:sp>
        <p:nvSpPr>
          <p:cNvPr id="128" name="Google Shape;128;p5"/>
          <p:cNvSpPr txBox="1"/>
          <p:nvPr/>
        </p:nvSpPr>
        <p:spPr>
          <a:xfrm>
            <a:off x="6681733" y="3236800"/>
            <a:ext cx="4874000" cy="549600"/>
          </a:xfrm>
          <a:prstGeom prst="rect">
            <a:avLst/>
          </a:prstGeom>
          <a:noFill/>
          <a:ln>
            <a:noFill/>
          </a:ln>
        </p:spPr>
        <p:txBody>
          <a:bodyPr spcFirstLastPara="1" wrap="square" lIns="0" tIns="0" rIns="0" bIns="0" anchor="t" anchorCtr="0">
            <a:noAutofit/>
          </a:bodyPr>
          <a:lstStyle/>
          <a:p>
            <a:pPr marL="0" marR="508000" lvl="0" indent="0" algn="ctr" rtl="0">
              <a:lnSpc>
                <a:spcPct val="115000"/>
              </a:lnSpc>
              <a:spcBef>
                <a:spcPts val="2665"/>
              </a:spcBef>
              <a:spcAft>
                <a:spcPts val="26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Setting </a:t>
            </a:r>
            <a:r>
              <a:rPr lang="en-GB" sz="3200" b="0" i="0" u="none" strike="noStrike" cap="none">
                <a:solidFill>
                  <a:schemeClr val="dk1"/>
                </a:solidFill>
                <a:uFill>
                  <a:noFill/>
                </a:uFill>
                <a:latin typeface="Roboto" panose="02000000000000000000"/>
                <a:ea typeface="Roboto" panose="02000000000000000000"/>
                <a:cs typeface="Roboto" panose="02000000000000000000"/>
                <a:sym typeface="Roboto" panose="02000000000000000000"/>
                <a:hlinkClick r:id="rId1"/>
              </a:rPr>
              <a:t>SMART goals</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29" name="Google Shape;129;p5"/>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30" name="Google Shape;130;p5"/>
          <p:cNvPicPr preferRelativeResize="0"/>
          <p:nvPr/>
        </p:nvPicPr>
        <p:blipFill rotWithShape="1">
          <a:blip r:embed="rId2"/>
          <a:srcRect/>
          <a:stretch>
            <a:fillRect/>
          </a:stretch>
        </p:blipFill>
        <p:spPr>
          <a:xfrm>
            <a:off x="236267" y="2043750"/>
            <a:ext cx="6275333" cy="352008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8"/>
                                        </p:tgtEl>
                                        <p:attrNameLst>
                                          <p:attrName>style.visibility</p:attrName>
                                        </p:attrNameLst>
                                      </p:cBhvr>
                                      <p:to>
                                        <p:strVal val="visible"/>
                                      </p:to>
                                    </p:set>
                                    <p:animEffect transition="in" filter="fade">
                                      <p:cBhvr>
                                        <p:cTn id="7"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34" name="Shape 134"/>
        <p:cNvGrpSpPr/>
        <p:nvPr/>
      </p:nvGrpSpPr>
      <p:grpSpPr>
        <a:xfrm>
          <a:off x="0" y="0"/>
          <a:ext cx="0" cy="0"/>
          <a:chOff x="0" y="0"/>
          <a:chExt cx="0" cy="0"/>
        </a:xfrm>
      </p:grpSpPr>
      <p:sp>
        <p:nvSpPr>
          <p:cNvPr id="135" name="Google Shape;135;p6"/>
          <p:cNvSpPr txBox="1"/>
          <p:nvPr/>
        </p:nvSpPr>
        <p:spPr>
          <a:xfrm>
            <a:off x="7393200" y="3435533"/>
            <a:ext cx="4015200" cy="549600"/>
          </a:xfrm>
          <a:prstGeom prst="rect">
            <a:avLst/>
          </a:prstGeom>
          <a:noFill/>
          <a:ln>
            <a:noFill/>
          </a:ln>
        </p:spPr>
        <p:txBody>
          <a:bodyPr spcFirstLastPara="1" wrap="square" lIns="0" tIns="0" rIns="0" bIns="0" anchor="t" anchorCtr="0">
            <a:noAutofit/>
          </a:bodyPr>
          <a:lstStyle/>
          <a:p>
            <a:pPr marL="0" marR="508000" lvl="0" indent="0" algn="ctr" rtl="0">
              <a:lnSpc>
                <a:spcPct val="115000"/>
              </a:lnSpc>
              <a:spcBef>
                <a:spcPts val="2665"/>
              </a:spcBef>
              <a:spcAft>
                <a:spcPts val="26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Effective planning </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36" name="Google Shape;136;p6"/>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37" name="Google Shape;137;p6"/>
          <p:cNvPicPr preferRelativeResize="0"/>
          <p:nvPr/>
        </p:nvPicPr>
        <p:blipFill rotWithShape="1">
          <a:blip r:embed="rId1"/>
          <a:srcRect/>
          <a:stretch>
            <a:fillRect/>
          </a:stretch>
        </p:blipFill>
        <p:spPr>
          <a:xfrm>
            <a:off x="203200" y="2154734"/>
            <a:ext cx="6096000" cy="3441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fade">
                                      <p:cBhvr>
                                        <p:cTn id="7" dur="1000"/>
                                        <p:tgtEl>
                                          <p:spTgt spid="1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41" name="Shape 141"/>
        <p:cNvGrpSpPr/>
        <p:nvPr/>
      </p:nvGrpSpPr>
      <p:grpSpPr>
        <a:xfrm>
          <a:off x="0" y="0"/>
          <a:ext cx="0" cy="0"/>
          <a:chOff x="0" y="0"/>
          <a:chExt cx="0" cy="0"/>
        </a:xfrm>
      </p:grpSpPr>
      <p:sp>
        <p:nvSpPr>
          <p:cNvPr id="142" name="Google Shape;142;p7"/>
          <p:cNvSpPr txBox="1"/>
          <p:nvPr/>
        </p:nvSpPr>
        <p:spPr>
          <a:xfrm>
            <a:off x="7243067" y="3784067"/>
            <a:ext cx="4510800" cy="549600"/>
          </a:xfrm>
          <a:prstGeom prst="rect">
            <a:avLst/>
          </a:prstGeom>
          <a:noFill/>
          <a:ln>
            <a:noFill/>
          </a:ln>
        </p:spPr>
        <p:txBody>
          <a:bodyPr spcFirstLastPara="1" wrap="square" lIns="0" tIns="0" rIns="0" bIns="0" anchor="t" anchorCtr="0">
            <a:noAutofit/>
          </a:bodyPr>
          <a:lstStyle/>
          <a:p>
            <a:pPr marL="0" marR="508000" lvl="0" indent="0" algn="l" rtl="0">
              <a:lnSpc>
                <a:spcPct val="115000"/>
              </a:lnSpc>
              <a:spcBef>
                <a:spcPts val="2665"/>
              </a:spcBef>
              <a:spcAft>
                <a:spcPts val="26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Stress management</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43" name="Google Shape;143;p7"/>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44" name="Google Shape;144;p7"/>
          <p:cNvPicPr preferRelativeResize="0"/>
          <p:nvPr/>
        </p:nvPicPr>
        <p:blipFill rotWithShape="1">
          <a:blip r:embed="rId1"/>
          <a:srcRect/>
          <a:stretch>
            <a:fillRect/>
          </a:stretch>
        </p:blipFill>
        <p:spPr>
          <a:xfrm>
            <a:off x="236233" y="2423783"/>
            <a:ext cx="6540336" cy="327016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48" name="Shape 148"/>
        <p:cNvGrpSpPr/>
        <p:nvPr/>
      </p:nvGrpSpPr>
      <p:grpSpPr>
        <a:xfrm>
          <a:off x="0" y="0"/>
          <a:ext cx="0" cy="0"/>
          <a:chOff x="0" y="0"/>
          <a:chExt cx="0" cy="0"/>
        </a:xfrm>
      </p:grpSpPr>
      <p:sp>
        <p:nvSpPr>
          <p:cNvPr id="149" name="Google Shape;149;p8"/>
          <p:cNvSpPr txBox="1"/>
          <p:nvPr/>
        </p:nvSpPr>
        <p:spPr>
          <a:xfrm>
            <a:off x="7001467" y="3375433"/>
            <a:ext cx="4752400" cy="549600"/>
          </a:xfrm>
          <a:prstGeom prst="rect">
            <a:avLst/>
          </a:prstGeom>
          <a:noFill/>
          <a:ln>
            <a:noFill/>
          </a:ln>
        </p:spPr>
        <p:txBody>
          <a:bodyPr spcFirstLastPara="1" wrap="square" lIns="0" tIns="0" rIns="0" bIns="0" anchor="t" anchorCtr="0">
            <a:noAutofit/>
          </a:bodyPr>
          <a:lstStyle/>
          <a:p>
            <a:pPr marL="0" marR="508000" lvl="0" indent="0" algn="l" rtl="0">
              <a:lnSpc>
                <a:spcPct val="115000"/>
              </a:lnSpc>
              <a:spcBef>
                <a:spcPts val="2665"/>
              </a:spcBef>
              <a:spcAft>
                <a:spcPts val="2665"/>
              </a:spcAft>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Proper task delegation</a:t>
            </a:r>
            <a:endParaRPr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sp>
        <p:nvSpPr>
          <p:cNvPr id="150" name="Google Shape;150;p8"/>
          <p:cNvSpPr txBox="1"/>
          <p:nvPr/>
        </p:nvSpPr>
        <p:spPr>
          <a:xfrm>
            <a:off x="436800" y="311400"/>
            <a:ext cx="3770400" cy="633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GB" sz="2665"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665"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51" name="Google Shape;151;p8"/>
          <p:cNvPicPr preferRelativeResize="0"/>
          <p:nvPr/>
        </p:nvPicPr>
        <p:blipFill rotWithShape="1">
          <a:blip r:embed="rId1"/>
          <a:srcRect/>
          <a:stretch>
            <a:fillRect/>
          </a:stretch>
        </p:blipFill>
        <p:spPr>
          <a:xfrm>
            <a:off x="153634" y="2142883"/>
            <a:ext cx="6595065" cy="32975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fade">
                                      <p:cBhvr>
                                        <p:cTn id="7"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1956</Words>
  <Application>WPS Presentation</Application>
  <PresentationFormat/>
  <Paragraphs>133</Paragraphs>
  <Slides>28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Arial</vt:lpstr>
      <vt:lpstr>SimSun</vt:lpstr>
      <vt:lpstr>Wingdings</vt:lpstr>
      <vt:lpstr>Arial</vt:lpstr>
      <vt:lpstr>Roboto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sanna</dc:creator>
  <cp:lastModifiedBy>geetha priyanka</cp:lastModifiedBy>
  <cp:revision>2</cp:revision>
  <dcterms:created xsi:type="dcterms:W3CDTF">2024-09-10T07:30:42Z</dcterms:created>
  <dcterms:modified xsi:type="dcterms:W3CDTF">2024-09-11T14:59:22Z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E6763DD106024F8EABE957750CE981C8_12</vt:lpwstr>
  </property>
  <property fmtid="{D5CDD505-2E9C-101B-9397-08002B2CF9AE}" pid="3" name="KSOProductBuildVer">
    <vt:lpwstr>1033-12.2.0.17562</vt:lpwstr>
  </property>
</Properties>
</file>